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92" r:id="rId16"/>
    <p:sldId id="269" r:id="rId17"/>
    <p:sldId id="270" r:id="rId18"/>
    <p:sldId id="271" r:id="rId19"/>
    <p:sldId id="272" r:id="rId20"/>
    <p:sldId id="293"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Google Sans Medium" panose="020B060402020202020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SemiBold" panose="020B07060308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6T06:16:40.933"/>
    </inkml:context>
    <inkml:brush xml:id="br0">
      <inkml:brushProperty name="width" value="0.025" units="cm"/>
      <inkml:brushProperty name="height" value="0.025" units="cm"/>
    </inkml:brush>
  </inkml:definitions>
  <inkml:trace contextRef="#ctx0" brushRef="#br0">0 0 24575,'0'1'0,"0"1"0,0 1 0,0 2 0,0 1 0,0 1 0,0 0 0,0 0 0,0 0 0,0 1 0,1-2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6T06:16:43.131"/>
    </inkml:context>
    <inkml:brush xml:id="br0">
      <inkml:brushProperty name="width" value="0.025" units="cm"/>
      <inkml:brushProperty name="height" value="0.025" units="cm"/>
    </inkml:brush>
  </inkml:definitions>
  <inkml:trace contextRef="#ctx0" brushRef="#br0">1 0 24575,'0'1'0,"0"2"0,0 2 0,0 0 0,0 2 0,0 0 0,0 0 0,0 0 0,0 1 0,0-1 0,0-2-8191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6T06:16:44.947"/>
    </inkml:context>
    <inkml:brush xml:id="br0">
      <inkml:brushProperty name="width" value="0.025" units="cm"/>
      <inkml:brushProperty name="height" value="0.025" units="cm"/>
    </inkml:brush>
  </inkml:definitions>
  <inkml:trace contextRef="#ctx0" brushRef="#br0">18 0 24575,'-16'28'0,"16"-27"0,0-1 0,-1 1 0,1 0 0,0 0 0,0-1 0,0 1 0,-1 0 0,1 0 0,0-1 0,0 1 0,0 0 0,0 0 0,0-1 0,0 1 0,1 0 0,-1 0 0,0-1 0,0 1 0,1 0 0,-1 0 0,0-1 0,1 1 0,-1 0 0,0-1 0,1 1 0,-1-1 0,1 1 0,-1 0 0,1-1 0,-1 1 0,1-1 0,0 1 0,-1-1 0,1 0 0,0 1 0,-1-1 0,1 0 0,0 1 0,-1-1 0,1 0 0,0 0 0,1 1 0,-1-2 0,0 1 0,0 0 0,0-1 0,0 1 0,1-1 0,-1 1 0,0-1 0,0 0 0,0 1 0,0-1 0,0 0 0,-1 0 0,1 0 0,0 1 0,0-1 0,0 0 0,-1 0 0,1 0 0,0 0 0,-1-1 0,1 1 0,-1 0 0,1 0 0,-1 0 0,0 0 0,0 0 0,1-2 0,0-5-1365,0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6T06:16:47.525"/>
    </inkml:context>
    <inkml:brush xml:id="br0">
      <inkml:brushProperty name="width" value="0.025" units="cm"/>
      <inkml:brushProperty name="height" value="0.025" units="cm"/>
    </inkml:brush>
  </inkml:definitions>
  <inkml:trace contextRef="#ctx0" brushRef="#br0">1 0 24575,'0'3'0,"0"-1"0,0 1 0,0-1 0,0 0 0,0 1 0,1-1 0,-1 0 0,1 1 0,-1-1 0,1 0 0,0 1 0,0-1 0,0 0 0,0 0 0,1 0 0,-1 0 0,0 0 0,1 0 0,-1 0 0,1-1 0,3 3 0,-3-3 0,0 0 0,1 0 0,-1 0 0,1 0 0,-1-1 0,1 1 0,0-1 0,-1 0 0,1 0 0,-1 0 0,1 0 0,-1 0 0,1-1 0,0 1 0,-1-1 0,1 1 0,-1-1 0,1 0 0,3-2 0,-5 3 0,-1 0 0,1 0 0,-1 0 0,1 0 0,0-1 0,-1 1 0,1 0 0,-1 0 0,1 0 0,0-1 0,-1 1 0,1 0 0,-1-1 0,1 1 0,-1 0 0,1-1 0,-1 1 0,0-1 0,1 1 0,-1-1 0,1 1 0,-1-1 0,0 1 0,1-1 0,-1 1 0,0-1 0,0 1 0,1-1 0,-1 0 0,0 1 0,0-1 0,0 1 0,0-1 0,0 0 0,0 1 0,0-1 0,0 1 0,0-1 0,0 0 0,0 1 0,0-1 0,0 0 0,-1 1 0,1-1 0,0 1 0,0-1 0,-1 1 0,1-1 0,0 1 0,-1-1 0,1 1 0,0-1 0,-1 1 0,1-1 0,-1 1 0,1-1 0,-1 1 0,1 0 0,-1-1 0,1 1 0,-1 0 0,1 0 0,-2-1 0,-2-1 0,1 0 0,-1 0 0,0 0 0,0 0 0,0 0 0,0 1 0,0 0 0,-5-1 0,2 2-1365,0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presentation/d/1_FHMaSXBx8Wr9dcOoMq31tRadgbYsFK-OhRvfcOo5fM/edit?usp=sha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google.com/spreadsheets/d/1J0KR45UsTsd6ctEH2VipXGZoVfKw4GUM30u-0deSbVY/edit?usp=sharing&amp;resourcekey=0-BlQ2bcG6PmxvUw-e55NQ7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google.com/spreadsheets/d/1J0KR45UsTsd6ctEH2VipXGZoVfKw4GUM30u-0deSbVY/edit?usp=sharing&amp;resourcekey=0-BlQ2bcG6PmxvUw-e55NQ7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oogle.com/presentation/d/1ltmwFQTR9KSdNm6G_UXVUGlvoL06aQEsbgxTYhVen_c/edit?usp=shar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presentation/d/17nmBQttQ03xS6P2W8Eo_4dl8_n8GfVJM3KXyjPAe2OE/edit?usp=sharing&amp;resourcekey=0-vSASv9TG17J7-qN08YefSQ"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google.com/presentation/d/17nmBQttQ03xS6P2W8Eo_4dl8_n8GfVJM3KXyjPAe2OE/edit?usp=sharing&amp;resourcekey=0-vSASv9TG17J7-qN08YefSQ"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google.com/document/d/1EkJSg4mYvl3BPsLVEefozO8R2rLAB9XJG7oBGHuwu8Q/edit?usp=shar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presentation/d/1wOqa_RVUbB1EgpQhzYl940W0902AGk9U7CiFJFBrIW4/edit?usp=sha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bwGJdPh6M1Vm-b-MK877cV625byqZlrrcVdFJxRK5SQ/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814f818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814f818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Journey Map template </a:t>
            </a:r>
            <a:r>
              <a:rPr lang="en" u="sng">
                <a:solidFill>
                  <a:schemeClr val="hlink"/>
                </a:solidFill>
                <a:hlinkClick r:id="rId3"/>
              </a:rPr>
              <a:t>https://docs.google.com/presentation/d/1_FHMaSXBx8Wr9dcOoMq31tRadgbYsFK-OhRvfcOo5fM/edit?usp=sharing</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8814e86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8814e86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814f818c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814f818c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814f818c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814f818c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Competitive Audit template </a:t>
            </a:r>
            <a:r>
              <a:rPr lang="en" u="sng">
                <a:solidFill>
                  <a:schemeClr val="hlink"/>
                </a:solidFill>
                <a:hlinkClick r:id="rId3"/>
              </a:rPr>
              <a:t>https://docs.google.com/spreadsheets/d/1J0KR45UsTsd6ctEH2VipXGZoVfKw4GUM30u-0deSbVY/edit?usp=sharing&amp;resourcekey=0-BlQ2bcG6PmxvUw-e55NQ7g</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814f818c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814f818c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Competitive Audit template </a:t>
            </a:r>
            <a:r>
              <a:rPr lang="en" u="sng">
                <a:solidFill>
                  <a:schemeClr val="hlink"/>
                </a:solidFill>
                <a:hlinkClick r:id="rId3"/>
              </a:rPr>
              <a:t>https://docs.google.com/spreadsheets/d/1J0KR45UsTsd6ctEH2VipXGZoVfKw4GUM30u-0deSbVY/edit?usp=sharing&amp;resourcekey=0-BlQ2bcG6PmxvUw-e55NQ7g</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729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814f818c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814f818c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Statement template </a:t>
            </a:r>
            <a:r>
              <a:rPr lang="en" u="sng">
                <a:solidFill>
                  <a:schemeClr val="hlink"/>
                </a:solidFill>
                <a:hlinkClick r:id="rId3"/>
              </a:rPr>
              <a:t>https://docs.google.com/presentation/d/1ltmwFQTR9KSdNm6G_UXVUGlvoL06aQEsbgxTYhVen_c/edit?usp=sharing</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814f818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814f818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814f818c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814f818c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Storyboard template </a:t>
            </a:r>
            <a:r>
              <a:rPr lang="en" u="sng">
                <a:solidFill>
                  <a:schemeClr val="hlink"/>
                </a:solidFill>
                <a:hlinkClick r:id="rId3"/>
              </a:rPr>
              <a:t>https://docs.google.com/presentation/d/17nmBQttQ03xS6P2W8Eo_4dl8_n8GfVJM3KXyjPAe2OE/edit?usp=sharing&amp;resourcekey=0-vSASv9TG17J7-qN08YefSQ</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814f818c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814f818c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Storyboard template </a:t>
            </a:r>
            <a:r>
              <a:rPr lang="en" u="sng" dirty="0">
                <a:solidFill>
                  <a:schemeClr val="hlink"/>
                </a:solidFill>
                <a:hlinkClick r:id="rId3"/>
              </a:rPr>
              <a:t>https://docs.google.com/presentation/d/17nmBQttQ03xS6P2W8Eo_4dl8_n8GfVJM3KXyjPAe2OE/edit?usp=sharing&amp;resourcekey=0-vSASv9TG17J7-qN08YefSQ</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45397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814f818c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814f818c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https://www.figma.com/file/rEEhVmGm6srxM4vvRbmPM9/Latihan-UX-Designer-(RR)?type=design&amp;node-id=0-1&amp;mode=design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814f818c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814f818c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https://www.figma.com/file/rEEhVmGm6srxM4vvRbmPM9/Latihan-UX-Designer-(RR)?type=design&amp;node-id=0-1&amp;mode=design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https://www.figma.com/file/rEEhVmGm6srxM4vvRbmPM9/Latihan-UX-Designer-(RR)?type=design&amp;node-id=0-1&amp;mode=design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814f818cb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814f818c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https://www.figma.com/file/rEEhVmGm6srxM4vvRbmPM9/Latihan-UX-Designer-(RR)?type=design&amp;node-id=81-63&amp;mode=design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https://www.figma.com/file/rEEhVmGm6srxM4vvRbmPM9/Latihan-UX-Designer-(RR)?type=design&amp;node-id=81-63&amp;mode=design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Google Sans Medium" panose="020B0604020202020204" charset="0"/>
                <a:ea typeface="Google Sans Medium" panose="020B0604020202020204" charset="0"/>
                <a:cs typeface="Google Sans Medium" panose="020B0604020202020204" charset="0"/>
              </a:rPr>
              <a:t>Link Project: </a:t>
            </a:r>
            <a:r>
              <a:rPr lang="en-US" b="0" u="sng" dirty="0">
                <a:solidFill>
                  <a:schemeClr val="accent5"/>
                </a:solidFill>
                <a:latin typeface="Google Sans Medium" panose="020B0604020202020204" charset="0"/>
                <a:ea typeface="Google Sans Medium" panose="020B0604020202020204" charset="0"/>
                <a:cs typeface="Google Sans Medium" panose="020B0604020202020204" charset="0"/>
              </a:rPr>
              <a:t>https://www.figma.com/file/rEEhVmGm6srxM4vvRbmPM9/Latihan-UX-Designer-(RR)?type=design&amp;node-id=81-63&amp;mode=design</a:t>
            </a:r>
            <a:endParaRPr lang="en-ID" b="0" u="sng" dirty="0">
              <a:solidFill>
                <a:schemeClr val="accent5"/>
              </a:solidFill>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814f818c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814f818c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latin typeface="Google Sans Medium" panose="020B0604020202020204" charset="0"/>
                <a:ea typeface="Google Sans Medium" panose="020B0604020202020204" charset="0"/>
                <a:cs typeface="Google Sans Medium" panose="020B0604020202020204" charset="0"/>
              </a:rPr>
              <a:t>Link Prototype: </a:t>
            </a:r>
            <a:r>
              <a:rPr lang="en-US" u="sng" dirty="0">
                <a:latin typeface="Google Sans Medium" panose="020B0604020202020204" charset="0"/>
                <a:ea typeface="Google Sans Medium" panose="020B0604020202020204" charset="0"/>
                <a:cs typeface="Google Sans Medium" panose="020B0604020202020204" charset="0"/>
              </a:rPr>
              <a:t>https://www.figma.com/proto/rEEhVmGm6srxM4vvRbmPM9/Latihan-UX-Designer-(RR)?type=design&amp;node-id=120-820&amp;t=RCZt6Op0t2vFzyxg-0&amp;scaling=scale-down&amp;page-id=119%3A764&amp;starting-point-node-id=120%3A820</a:t>
            </a:r>
            <a:endParaRPr u="sng"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814f818cb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814f818c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814f818c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814f818c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Usability Study plan template </a:t>
            </a:r>
            <a:r>
              <a:rPr lang="en" u="sng">
                <a:solidFill>
                  <a:schemeClr val="hlink"/>
                </a:solidFill>
                <a:hlinkClick r:id="rId3"/>
              </a:rPr>
              <a:t>https://docs.google.com/document/d/1EkJSg4mYvl3BPsLVEefozO8R2rLAB9XJG7oBGHuwu8Q/edit?usp=sharing</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814f818c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814f818c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 </a:t>
            </a:r>
            <a:r>
              <a:rPr lang="en-US" dirty="0" err="1"/>
              <a:t>hasil</a:t>
            </a:r>
            <a:r>
              <a:rPr lang="en-US" dirty="0"/>
              <a:t> testing: https://app.maze.co/report/Usability-Study/a68944ilmn0x7k8/intro</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814f818c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f814f818c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 template : </a:t>
            </a:r>
            <a:r>
              <a:rPr lang="en" u="sng">
                <a:solidFill>
                  <a:schemeClr val="hlink"/>
                </a:solidFill>
                <a:hlinkClick r:id="rId3"/>
              </a:rPr>
              <a:t>https://docs.google.com/presentation/d/1wOqa_RVUbB1EgpQhzYl940W0902AGk9U7CiFJFBrIW4/edit?usp=sharing</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Template : </a:t>
            </a:r>
            <a:r>
              <a:rPr lang="en" u="sng">
                <a:solidFill>
                  <a:schemeClr val="hlink"/>
                </a:solidFill>
                <a:hlinkClick r:id="rId3"/>
              </a:rPr>
              <a:t>https://docs.google.com/presentation/d/1bwGJdPh6M1Vm-b-MK877cV625byqZlrrcVdFJxRK5SQ/edit?usp=sharing</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olet">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3Ltzu70ojFuR5sspN9cvTxS66br7YYXy/edit?usp=sharing&amp;ouid=116252843190259446633&amp;rtpof=true&amp;sd=true"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3Ltzu70ojFuR5sspN9cvTxS66br7YYXy/edit?usp=sharing&amp;ouid=116252843190259446633&amp;rtpof=true&amp;sd=tru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customXml" Target="../ink/ink2.xml"/><Relationship Id="rId11" Type="http://schemas.openxmlformats.org/officeDocument/2006/relationships/image" Target="../media/image14.png"/><Relationship Id="rId5" Type="http://schemas.openxmlformats.org/officeDocument/2006/relationships/image" Target="../media/image1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figma.com/file/rEEhVmGm6srxM4vvRbmPM9/Latihan-UX-Designer-(RR)?type=design&amp;node-id=0%3A1&amp;mode=design&amp;t=RCZt6Op0t2vFzyxg-1" TargetMode="External"/><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hyperlink" Target="https://www.figma.com/file/rEEhVmGm6srxM4vvRbmPM9/Latihan-UX-Designer-(RR)?type=design&amp;node-id=81-63&amp;mode=design"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figma.com/file/rEEhVmGm6srxM4vvRbmPM9/Latihan-UX-Designer-(RR)?type=design&amp;node-id=81-63&amp;mode=design"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hyperlink" Target="https://www.figma.com/file/rEEhVmGm6srxM4vvRbmPM9/Latihan-UX-Designer-(RR)?type=design&amp;node-id=81-63&amp;mode=desig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www.figma.com/proto/rEEhVmGm6srxM4vvRbmPM9/Latihan-UX-Designer-(RR)?type=design&amp;node-id=120-820&amp;t=RCZt6Op0t2vFzyxg-0&amp;scaling=scale-down&amp;page-id=119%3A764&amp;starting-point-node-id=120%3A820"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hyperlink" Target="https://app.maze.co/report/Usability-Study/a68944ilmn0x7k8/intro"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mailto:rahmatrizki089@gmail.com"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eNaq9KzcAXJC8GtFTqTuUQhs59JH-jwKxG29PtsBTos/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37"/>
        <p:cNvGrpSpPr/>
        <p:nvPr/>
      </p:nvGrpSpPr>
      <p:grpSpPr>
        <a:xfrm>
          <a:off x="0" y="0"/>
          <a:ext cx="0" cy="0"/>
          <a:chOff x="0" y="0"/>
          <a:chExt cx="0" cy="0"/>
        </a:xfrm>
      </p:grpSpPr>
      <p:sp>
        <p:nvSpPr>
          <p:cNvPr id="138" name="Google Shape;138;p41"/>
          <p:cNvSpPr txBox="1"/>
          <p:nvPr/>
        </p:nvSpPr>
        <p:spPr>
          <a:xfrm>
            <a:off x="517650" y="1378194"/>
            <a:ext cx="5301878" cy="1292631"/>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Case Study</a:t>
            </a:r>
          </a:p>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Aplikasi Warung Seblak</a:t>
            </a:r>
            <a:endParaRPr sz="3600" dirty="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Rachmat Rizki</a:t>
            </a:r>
            <a:endParaRPr sz="2400" dirty="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0"/>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r>
              <a:rPr lang="en" sz="2400">
                <a:solidFill>
                  <a:srgbClr val="5F6368"/>
                </a:solidFill>
                <a:latin typeface="Open Sans"/>
                <a:ea typeface="Open Sans"/>
                <a:cs typeface="Open Sans"/>
                <a:sym typeface="Open Sans"/>
              </a:rPr>
              <a:t>: </a:t>
            </a:r>
            <a:r>
              <a:rPr lang="en" sz="2400" b="1">
                <a:solidFill>
                  <a:srgbClr val="5F6368"/>
                </a:solidFill>
                <a:latin typeface="Open Sans"/>
                <a:ea typeface="Open Sans"/>
                <a:cs typeface="Open Sans"/>
                <a:sym typeface="Open Sans"/>
              </a:rPr>
              <a:t>Windy</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C2C0DA5-AB97-4E96-A472-70CDF5451740}"/>
              </a:ext>
            </a:extLst>
          </p:cNvPr>
          <p:cNvPicPr>
            <a:picLocks noChangeAspect="1"/>
          </p:cNvPicPr>
          <p:nvPr/>
        </p:nvPicPr>
        <p:blipFill rotWithShape="1">
          <a:blip r:embed="rId3"/>
          <a:srcRect b="8692"/>
          <a:stretch/>
        </p:blipFill>
        <p:spPr>
          <a:xfrm>
            <a:off x="1535649" y="872902"/>
            <a:ext cx="6072702" cy="41598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1"/>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4AE87FE-94B1-43E2-8ED4-DEE2D536749D}"/>
              </a:ext>
            </a:extLst>
          </p:cNvPr>
          <p:cNvPicPr>
            <a:picLocks noChangeAspect="1"/>
          </p:cNvPicPr>
          <p:nvPr/>
        </p:nvPicPr>
        <p:blipFill rotWithShape="1">
          <a:blip r:embed="rId3"/>
          <a:srcRect t="9977" b="23101"/>
          <a:stretch/>
        </p:blipFill>
        <p:spPr>
          <a:xfrm>
            <a:off x="232963" y="1002250"/>
            <a:ext cx="8678073" cy="32677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2"/>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39" name="Google Shape;239;p52"/>
          <p:cNvSpPr/>
          <p:nvPr/>
        </p:nvSpPr>
        <p:spPr>
          <a:xfrm>
            <a:off x="456675" y="1786223"/>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2"/>
          <p:cNvSpPr txBox="1"/>
          <p:nvPr/>
        </p:nvSpPr>
        <p:spPr>
          <a:xfrm>
            <a:off x="973350" y="1923574"/>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Membuat halaman khusus untuk kustomisasi</a:t>
            </a:r>
            <a:endParaRPr dirty="0">
              <a:solidFill>
                <a:srgbClr val="5F6368"/>
              </a:solidFill>
              <a:latin typeface="Open Sans"/>
              <a:ea typeface="Open Sans"/>
              <a:cs typeface="Open Sans"/>
              <a:sym typeface="Open Sans"/>
            </a:endParaRPr>
          </a:p>
        </p:txBody>
      </p:sp>
      <p:sp>
        <p:nvSpPr>
          <p:cNvPr id="241" name="Google Shape;241;p52"/>
          <p:cNvSpPr/>
          <p:nvPr/>
        </p:nvSpPr>
        <p:spPr>
          <a:xfrm>
            <a:off x="660375" y="1986272"/>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2" name="Google Shape;242;p52"/>
          <p:cNvSpPr txBox="1"/>
          <p:nvPr/>
        </p:nvSpPr>
        <p:spPr>
          <a:xfrm>
            <a:off x="973350" y="2553399"/>
            <a:ext cx="73548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Membuat grup khusus untuk topping seblak</a:t>
            </a:r>
            <a:endParaRPr dirty="0">
              <a:solidFill>
                <a:srgbClr val="5F6368"/>
              </a:solidFill>
              <a:latin typeface="Open Sans"/>
              <a:ea typeface="Open Sans"/>
              <a:cs typeface="Open Sans"/>
              <a:sym typeface="Open Sans"/>
            </a:endParaRPr>
          </a:p>
        </p:txBody>
      </p:sp>
      <p:sp>
        <p:nvSpPr>
          <p:cNvPr id="243" name="Google Shape;243;p52"/>
          <p:cNvSpPr/>
          <p:nvPr/>
        </p:nvSpPr>
        <p:spPr>
          <a:xfrm>
            <a:off x="660375" y="2616097"/>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4" name="Google Shape;244;p52"/>
          <p:cNvSpPr txBox="1"/>
          <p:nvPr/>
        </p:nvSpPr>
        <p:spPr>
          <a:xfrm>
            <a:off x="973350" y="3167124"/>
            <a:ext cx="72813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Menggunakan ammount button untuk topping seblak</a:t>
            </a:r>
            <a:endParaRPr dirty="0">
              <a:solidFill>
                <a:srgbClr val="5F6368"/>
              </a:solidFill>
              <a:latin typeface="Open Sans"/>
              <a:ea typeface="Open Sans"/>
              <a:cs typeface="Open Sans"/>
              <a:sym typeface="Open Sans"/>
            </a:endParaRPr>
          </a:p>
        </p:txBody>
      </p:sp>
      <p:sp>
        <p:nvSpPr>
          <p:cNvPr id="245" name="Google Shape;245;p52"/>
          <p:cNvSpPr/>
          <p:nvPr/>
        </p:nvSpPr>
        <p:spPr>
          <a:xfrm>
            <a:off x="660363" y="3245922"/>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46" name="Google Shape;246;p52"/>
          <p:cNvSpPr txBox="1"/>
          <p:nvPr/>
        </p:nvSpPr>
        <p:spPr>
          <a:xfrm>
            <a:off x="532875" y="1050575"/>
            <a:ext cx="7873500" cy="821733"/>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ID" sz="1800" dirty="0">
                <a:solidFill>
                  <a:srgbClr val="5F6368"/>
                </a:solidFill>
                <a:latin typeface="Open Sans"/>
                <a:ea typeface="Open Sans"/>
                <a:cs typeface="Open Sans"/>
                <a:sym typeface="Open Sans"/>
              </a:rPr>
              <a:t>HMW </a:t>
            </a:r>
            <a:r>
              <a:rPr lang="en-ID" sz="1800" dirty="0" err="1">
                <a:solidFill>
                  <a:srgbClr val="5F6368"/>
                </a:solidFill>
                <a:latin typeface="Open Sans"/>
                <a:ea typeface="Open Sans"/>
                <a:cs typeface="Open Sans"/>
                <a:sym typeface="Open Sans"/>
              </a:rPr>
              <a:t>mendesain</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fitur</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untuk</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mengatur</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kustomisasi</a:t>
            </a:r>
            <a:r>
              <a:rPr lang="en-ID" sz="1800" dirty="0">
                <a:solidFill>
                  <a:srgbClr val="5F6368"/>
                </a:solidFill>
                <a:latin typeface="Open Sans"/>
                <a:ea typeface="Open Sans"/>
                <a:cs typeface="Open Sans"/>
                <a:sym typeface="Open Sans"/>
              </a:rPr>
              <a:t> topping </a:t>
            </a:r>
            <a:r>
              <a:rPr lang="en-ID" sz="1800" dirty="0" err="1">
                <a:solidFill>
                  <a:srgbClr val="5F6368"/>
                </a:solidFill>
                <a:latin typeface="Open Sans"/>
                <a:ea typeface="Open Sans"/>
                <a:cs typeface="Open Sans"/>
                <a:sym typeface="Open Sans"/>
              </a:rPr>
              <a:t>tambahan</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seblak</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dengan</a:t>
            </a:r>
            <a:r>
              <a:rPr lang="en-ID" sz="1800" dirty="0">
                <a:solidFill>
                  <a:srgbClr val="5F6368"/>
                </a:solidFill>
                <a:latin typeface="Open Sans"/>
                <a:ea typeface="Open Sans"/>
                <a:cs typeface="Open Sans"/>
                <a:sym typeface="Open Sans"/>
              </a:rPr>
              <a:t> </a:t>
            </a:r>
            <a:r>
              <a:rPr lang="en-ID" sz="1800" dirty="0" err="1">
                <a:solidFill>
                  <a:srgbClr val="5F6368"/>
                </a:solidFill>
                <a:latin typeface="Open Sans"/>
                <a:ea typeface="Open Sans"/>
                <a:cs typeface="Open Sans"/>
                <a:sym typeface="Open Sans"/>
              </a:rPr>
              <a:t>mudah</a:t>
            </a:r>
            <a:r>
              <a:rPr lang="en-ID" sz="1800"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247" name="Google Shape;247;p52"/>
          <p:cNvSpPr txBox="1"/>
          <p:nvPr/>
        </p:nvSpPr>
        <p:spPr>
          <a:xfrm>
            <a:off x="973350" y="3778936"/>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Membuat</a:t>
            </a:r>
            <a:r>
              <a:rPr lang="en-US" dirty="0">
                <a:solidFill>
                  <a:srgbClr val="5F6368"/>
                </a:solidFill>
                <a:latin typeface="Open Sans"/>
                <a:ea typeface="Open Sans"/>
                <a:cs typeface="Open Sans"/>
                <a:sym typeface="Open Sans"/>
              </a:rPr>
              <a:t> bottom sheet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pilihan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kustomisasi</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atau</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tidak</a:t>
            </a:r>
            <a:endParaRPr dirty="0">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dirty="0">
              <a:solidFill>
                <a:srgbClr val="5F6368"/>
              </a:solidFill>
              <a:latin typeface="Open Sans"/>
              <a:ea typeface="Open Sans"/>
              <a:cs typeface="Open Sans"/>
              <a:sym typeface="Open Sans"/>
            </a:endParaRPr>
          </a:p>
        </p:txBody>
      </p:sp>
      <p:sp>
        <p:nvSpPr>
          <p:cNvPr id="248" name="Google Shape;248;p52"/>
          <p:cNvSpPr/>
          <p:nvPr/>
        </p:nvSpPr>
        <p:spPr>
          <a:xfrm>
            <a:off x="660363" y="3855522"/>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3"/>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Competitive Audit</a:t>
            </a:r>
            <a:endParaRPr sz="2400" dirty="0">
              <a:solidFill>
                <a:srgbClr val="5F6368"/>
              </a:solidFill>
              <a:latin typeface="Open Sans"/>
              <a:ea typeface="Open Sans"/>
              <a:cs typeface="Open Sans"/>
              <a:sym typeface="Open Sans"/>
            </a:endParaRPr>
          </a:p>
        </p:txBody>
      </p:sp>
      <p:sp>
        <p:nvSpPr>
          <p:cNvPr id="12" name="TextBox 11">
            <a:extLst>
              <a:ext uri="{FF2B5EF4-FFF2-40B4-BE49-F238E27FC236}">
                <a16:creationId xmlns:a16="http://schemas.microsoft.com/office/drawing/2014/main" id="{256C9F38-B6A2-410C-8B4D-DF32E522C891}"/>
              </a:ext>
            </a:extLst>
          </p:cNvPr>
          <p:cNvSpPr txBox="1"/>
          <p:nvPr/>
        </p:nvSpPr>
        <p:spPr>
          <a:xfrm>
            <a:off x="3365382" y="4361686"/>
            <a:ext cx="2213167" cy="307777"/>
          </a:xfrm>
          <a:prstGeom prst="rect">
            <a:avLst/>
          </a:prstGeom>
          <a:noFill/>
        </p:spPr>
        <p:txBody>
          <a:bodyPr wrap="square">
            <a:spAutoFit/>
          </a:bodyPr>
          <a:lstStyle/>
          <a:p>
            <a:r>
              <a:rPr lang="en" dirty="0">
                <a:solidFill>
                  <a:srgbClr val="5F6368"/>
                </a:solidFill>
                <a:latin typeface="Open Sans"/>
                <a:ea typeface="Open Sans"/>
                <a:cs typeface="Open Sans"/>
                <a:sym typeface="Open Sans"/>
                <a:hlinkClick r:id="rId3"/>
              </a:rPr>
              <a:t>Detail Competitive Audit</a:t>
            </a:r>
            <a:endParaRPr lang="en-ID" dirty="0"/>
          </a:p>
        </p:txBody>
      </p:sp>
      <p:pic>
        <p:nvPicPr>
          <p:cNvPr id="3" name="Picture 2">
            <a:extLst>
              <a:ext uri="{FF2B5EF4-FFF2-40B4-BE49-F238E27FC236}">
                <a16:creationId xmlns:a16="http://schemas.microsoft.com/office/drawing/2014/main" id="{A1E5032C-3E7B-4C04-BD94-60C6FDA57EBE}"/>
              </a:ext>
            </a:extLst>
          </p:cNvPr>
          <p:cNvPicPr>
            <a:picLocks noChangeAspect="1"/>
          </p:cNvPicPr>
          <p:nvPr/>
        </p:nvPicPr>
        <p:blipFill rotWithShape="1">
          <a:blip r:embed="rId4"/>
          <a:srcRect l="1266" t="5196" r="63640" b="9483"/>
          <a:stretch/>
        </p:blipFill>
        <p:spPr>
          <a:xfrm>
            <a:off x="898893" y="1002250"/>
            <a:ext cx="7146143" cy="33003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3"/>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Competitive Audit </a:t>
            </a:r>
            <a:endParaRPr sz="2400" dirty="0">
              <a:solidFill>
                <a:srgbClr val="5F6368"/>
              </a:solidFill>
              <a:latin typeface="Open Sans"/>
              <a:ea typeface="Open Sans"/>
              <a:cs typeface="Open Sans"/>
              <a:sym typeface="Open Sans"/>
            </a:endParaRPr>
          </a:p>
        </p:txBody>
      </p:sp>
      <p:sp>
        <p:nvSpPr>
          <p:cNvPr id="254" name="Google Shape;254;p53"/>
          <p:cNvSpPr/>
          <p:nvPr/>
        </p:nvSpPr>
        <p:spPr>
          <a:xfrm>
            <a:off x="466725" y="2084550"/>
            <a:ext cx="7949700" cy="20226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3"/>
          <p:cNvSpPr txBox="1"/>
          <p:nvPr/>
        </p:nvSpPr>
        <p:spPr>
          <a:xfrm>
            <a:off x="973350" y="2260275"/>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Rata – rata aplikasi tidak memberikan opsi kustomisasi khusus untuk topping seblak</a:t>
            </a:r>
            <a:endParaRPr dirty="0">
              <a:solidFill>
                <a:srgbClr val="5F6368"/>
              </a:solidFill>
              <a:latin typeface="Open Sans"/>
              <a:ea typeface="Open Sans"/>
              <a:cs typeface="Open Sans"/>
              <a:sym typeface="Open Sans"/>
            </a:endParaRPr>
          </a:p>
        </p:txBody>
      </p:sp>
      <p:sp>
        <p:nvSpPr>
          <p:cNvPr id="256" name="Google Shape;256;p53"/>
          <p:cNvSpPr/>
          <p:nvPr/>
        </p:nvSpPr>
        <p:spPr>
          <a:xfrm>
            <a:off x="660375" y="23229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57" name="Google Shape;257;p53"/>
          <p:cNvSpPr txBox="1"/>
          <p:nvPr/>
        </p:nvSpPr>
        <p:spPr>
          <a:xfrm>
            <a:off x="973350" y="2890100"/>
            <a:ext cx="73548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Hanya 1 aplikasi yang mempunyai opsi kustomisasi untuk topping tambahan seblak</a:t>
            </a:r>
            <a:endParaRPr dirty="0">
              <a:solidFill>
                <a:srgbClr val="5F6368"/>
              </a:solidFill>
              <a:latin typeface="Open Sans"/>
              <a:ea typeface="Open Sans"/>
              <a:cs typeface="Open Sans"/>
              <a:sym typeface="Open Sans"/>
            </a:endParaRPr>
          </a:p>
        </p:txBody>
      </p:sp>
      <p:sp>
        <p:nvSpPr>
          <p:cNvPr id="258" name="Google Shape;258;p53"/>
          <p:cNvSpPr/>
          <p:nvPr/>
        </p:nvSpPr>
        <p:spPr>
          <a:xfrm>
            <a:off x="660375" y="29527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59" name="Google Shape;259;p53"/>
          <p:cNvSpPr txBox="1"/>
          <p:nvPr/>
        </p:nvSpPr>
        <p:spPr>
          <a:xfrm>
            <a:off x="949790" y="3519925"/>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D" dirty="0">
                <a:solidFill>
                  <a:srgbClr val="5F6368"/>
                </a:solidFill>
                <a:latin typeface="Open Sans"/>
                <a:ea typeface="Open Sans"/>
                <a:cs typeface="Open Sans"/>
                <a:sym typeface="Open Sans"/>
              </a:rPr>
              <a:t>S</a:t>
            </a:r>
            <a:r>
              <a:rPr lang="en" dirty="0">
                <a:solidFill>
                  <a:srgbClr val="5F6368"/>
                </a:solidFill>
                <a:latin typeface="Open Sans"/>
                <a:ea typeface="Open Sans"/>
                <a:cs typeface="Open Sans"/>
                <a:sym typeface="Open Sans"/>
              </a:rPr>
              <a:t>atu aplikasi yang mempunyai fitur kustomisasi memiliki kemampuan yang kurang untuk kustomisasi topping tambahan seblak</a:t>
            </a:r>
            <a:endParaRPr dirty="0">
              <a:solidFill>
                <a:srgbClr val="5F6368"/>
              </a:solidFill>
              <a:latin typeface="Open Sans"/>
              <a:ea typeface="Open Sans"/>
              <a:cs typeface="Open Sans"/>
              <a:sym typeface="Open Sans"/>
            </a:endParaRPr>
          </a:p>
        </p:txBody>
      </p:sp>
      <p:sp>
        <p:nvSpPr>
          <p:cNvPr id="260" name="Google Shape;260;p53"/>
          <p:cNvSpPr/>
          <p:nvPr/>
        </p:nvSpPr>
        <p:spPr>
          <a:xfrm>
            <a:off x="660363" y="35826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61" name="Google Shape;261;p53"/>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ID" dirty="0">
                <a:solidFill>
                  <a:srgbClr val="5F6368"/>
                </a:solidFill>
                <a:latin typeface="Open Sans"/>
                <a:ea typeface="Open Sans"/>
                <a:cs typeface="Open Sans"/>
                <a:sym typeface="Open Sans"/>
              </a:rPr>
              <a:t>Pada </a:t>
            </a:r>
            <a:r>
              <a:rPr lang="en-ID" dirty="0" err="1">
                <a:solidFill>
                  <a:srgbClr val="5F6368"/>
                </a:solidFill>
                <a:latin typeface="Open Sans"/>
                <a:ea typeface="Open Sans"/>
                <a:cs typeface="Open Sans"/>
                <a:sym typeface="Open Sans"/>
              </a:rPr>
              <a:t>produk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ini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tidak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mempunyai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kompetitor</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langsung</a:t>
            </a:r>
            <a:r>
              <a:rPr lang="en-ID" dirty="0">
                <a:solidFill>
                  <a:srgbClr val="5F6368"/>
                </a:solidFill>
                <a:latin typeface="Open Sans"/>
                <a:ea typeface="Open Sans"/>
                <a:cs typeface="Open Sans"/>
                <a:sym typeface="Open Sans"/>
              </a:rPr>
              <a:t> dan </a:t>
            </a:r>
            <a:r>
              <a:rPr lang="en-ID" dirty="0" err="1">
                <a:solidFill>
                  <a:srgbClr val="5F6368"/>
                </a:solidFill>
                <a:latin typeface="Open Sans"/>
                <a:ea typeface="Open Sans"/>
                <a:cs typeface="Open Sans"/>
                <a:sym typeface="Open Sans"/>
              </a:rPr>
              <a:t>hanya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memiliki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kompetitor</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tidak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langsung</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kompetitor</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tidak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langsungnya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adalah</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Gojek</a:t>
            </a:r>
            <a:r>
              <a:rPr lang="en-ID" dirty="0">
                <a:solidFill>
                  <a:srgbClr val="5F6368"/>
                </a:solidFill>
                <a:latin typeface="Open Sans"/>
                <a:ea typeface="Open Sans"/>
                <a:cs typeface="Open Sans"/>
                <a:sym typeface="Open Sans"/>
              </a:rPr>
              <a:t>, Grab, dan Shopee. Detail </a:t>
            </a:r>
            <a:r>
              <a:rPr lang="en-ID" dirty="0" err="1">
                <a:solidFill>
                  <a:srgbClr val="5F6368"/>
                </a:solidFill>
                <a:latin typeface="Open Sans"/>
                <a:ea typeface="Open Sans"/>
                <a:cs typeface="Open Sans"/>
                <a:sym typeface="Open Sans"/>
              </a:rPr>
              <a:t>lengkapnya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dapat</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dilihat</a:t>
            </a:r>
            <a:r>
              <a:rPr lang="en-ID" dirty="0">
                <a:solidFill>
                  <a:srgbClr val="5F6368"/>
                </a:solidFill>
                <a:latin typeface="Open Sans"/>
                <a:ea typeface="Open Sans"/>
                <a:cs typeface="Open Sans"/>
                <a:sym typeface="Open Sans"/>
              </a:rPr>
              <a:t> </a:t>
            </a:r>
            <a:r>
              <a:rPr lang="en-ID" dirty="0">
                <a:solidFill>
                  <a:srgbClr val="5F6368"/>
                </a:solidFill>
                <a:latin typeface="Open Sans"/>
                <a:ea typeface="Open Sans"/>
                <a:cs typeface="Open Sans"/>
                <a:sym typeface="Open Sans"/>
                <a:hlinkClick r:id="rId3"/>
              </a:rPr>
              <a:t>di </a:t>
            </a:r>
            <a:r>
              <a:rPr lang="en-ID" dirty="0" err="1">
                <a:solidFill>
                  <a:srgbClr val="5F6368"/>
                </a:solidFill>
                <a:latin typeface="Open Sans"/>
                <a:ea typeface="Open Sans"/>
                <a:cs typeface="Open Sans"/>
                <a:sym typeface="Open Sans"/>
                <a:hlinkClick r:id="rId3"/>
              </a:rPr>
              <a:t>sini</a:t>
            </a:r>
            <a:r>
              <a:rPr lang="en-ID" dirty="0">
                <a:solidFill>
                  <a:srgbClr val="5F6368"/>
                </a:solidFill>
                <a:latin typeface="Open Sans"/>
                <a:ea typeface="Open Sans"/>
                <a:cs typeface="Open Sans"/>
                <a:sym typeface="Open Sans"/>
                <a:hlinkClick r:id="rId3"/>
              </a:rPr>
              <a:t>.</a:t>
            </a:r>
            <a:endParaRPr dirty="0">
              <a:solidFill>
                <a:srgbClr val="5F6368"/>
              </a:solidFill>
              <a:latin typeface="Open Sans"/>
              <a:ea typeface="Open Sans"/>
              <a:cs typeface="Open Sans"/>
              <a:sym typeface="Open Sans"/>
            </a:endParaRPr>
          </a:p>
        </p:txBody>
      </p:sp>
      <p:sp>
        <p:nvSpPr>
          <p:cNvPr id="13" name="TextBox 12">
            <a:extLst>
              <a:ext uri="{FF2B5EF4-FFF2-40B4-BE49-F238E27FC236}">
                <a16:creationId xmlns:a16="http://schemas.microsoft.com/office/drawing/2014/main" id="{9C052730-5C29-4B4C-8F8C-780B48B333CD}"/>
              </a:ext>
            </a:extLst>
          </p:cNvPr>
          <p:cNvSpPr txBox="1"/>
          <p:nvPr/>
        </p:nvSpPr>
        <p:spPr>
          <a:xfrm>
            <a:off x="3365382" y="4361686"/>
            <a:ext cx="2213167" cy="307777"/>
          </a:xfrm>
          <a:prstGeom prst="rect">
            <a:avLst/>
          </a:prstGeom>
          <a:noFill/>
        </p:spPr>
        <p:txBody>
          <a:bodyPr wrap="square">
            <a:spAutoFit/>
          </a:bodyPr>
          <a:lstStyle/>
          <a:p>
            <a:r>
              <a:rPr lang="en" dirty="0">
                <a:solidFill>
                  <a:srgbClr val="5F6368"/>
                </a:solidFill>
                <a:latin typeface="Open Sans"/>
                <a:ea typeface="Open Sans"/>
                <a:cs typeface="Open Sans"/>
                <a:sym typeface="Open Sans"/>
                <a:hlinkClick r:id="rId3"/>
              </a:rPr>
              <a:t>Detail Competitive Audit</a:t>
            </a:r>
            <a:endParaRPr lang="en-ID" dirty="0"/>
          </a:p>
        </p:txBody>
      </p:sp>
    </p:spTree>
    <p:extLst>
      <p:ext uri="{BB962C8B-B14F-4D97-AF65-F5344CB8AC3E}">
        <p14:creationId xmlns:p14="http://schemas.microsoft.com/office/powerpoint/2010/main" val="295175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65"/>
        <p:cNvGrpSpPr/>
        <p:nvPr/>
      </p:nvGrpSpPr>
      <p:grpSpPr>
        <a:xfrm>
          <a:off x="0" y="0"/>
          <a:ext cx="0" cy="0"/>
          <a:chOff x="0" y="0"/>
          <a:chExt cx="0" cy="0"/>
        </a:xfrm>
      </p:grpSpPr>
      <p:sp>
        <p:nvSpPr>
          <p:cNvPr id="266" name="Google Shape;266;p54"/>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67" name="Google Shape;267;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8" name="Google Shape;268;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5"/>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018A910C-FC15-4573-B2CC-F8EA52CA6397}"/>
              </a:ext>
            </a:extLst>
          </p:cNvPr>
          <p:cNvPicPr>
            <a:picLocks noChangeAspect="1"/>
          </p:cNvPicPr>
          <p:nvPr/>
        </p:nvPicPr>
        <p:blipFill rotWithShape="1">
          <a:blip r:embed="rId3"/>
          <a:srcRect t="7118" b="6374"/>
          <a:stretch/>
        </p:blipFill>
        <p:spPr>
          <a:xfrm>
            <a:off x="676540" y="1002250"/>
            <a:ext cx="7790920" cy="37922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6"/>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CB59820E-D0C6-43DD-9556-44BFAB5C8783}"/>
              </a:ext>
            </a:extLst>
          </p:cNvPr>
          <p:cNvPicPr>
            <a:picLocks noChangeAspect="1"/>
          </p:cNvPicPr>
          <p:nvPr/>
        </p:nvPicPr>
        <p:blipFill>
          <a:blip r:embed="rId3"/>
          <a:stretch>
            <a:fillRect/>
          </a:stretch>
        </p:blipFill>
        <p:spPr>
          <a:xfrm>
            <a:off x="1956393" y="315183"/>
            <a:ext cx="7031665" cy="45131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7"/>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Storyboard</a:t>
            </a:r>
            <a:endParaRPr sz="2400" dirty="0">
              <a:solidFill>
                <a:srgbClr val="5F6368"/>
              </a:solidFill>
              <a:latin typeface="Open Sans"/>
              <a:ea typeface="Open Sans"/>
              <a:cs typeface="Open Sans"/>
              <a:sym typeface="Open Sans"/>
            </a:endParaRPr>
          </a:p>
        </p:txBody>
      </p:sp>
      <p:sp>
        <p:nvSpPr>
          <p:cNvPr id="287" name="Google Shape;287;p57"/>
          <p:cNvSpPr txBox="1"/>
          <p:nvPr/>
        </p:nvSpPr>
        <p:spPr>
          <a:xfrm>
            <a:off x="393550" y="1002250"/>
            <a:ext cx="1872600" cy="400200"/>
          </a:xfrm>
          <a:prstGeom prst="rect">
            <a:avLst/>
          </a:prstGeom>
          <a:noFill/>
          <a:ln>
            <a:noFill/>
          </a:ln>
        </p:spPr>
        <p:txBody>
          <a:bodyPr spcFirstLastPara="1" wrap="square" lIns="0" tIns="91425" rIns="91425" bIns="91425" anchor="t" anchorCtr="0">
            <a:spAutoFit/>
          </a:bodyPr>
          <a:lstStyle/>
          <a:p>
            <a:pPr marL="457200" lvl="0" indent="-317500" algn="l" rtl="0">
              <a:lnSpc>
                <a:spcPct val="150000"/>
              </a:lnSpc>
              <a:spcBef>
                <a:spcPts val="0"/>
              </a:spcBef>
              <a:spcAft>
                <a:spcPts val="0"/>
              </a:spcAft>
              <a:buClr>
                <a:srgbClr val="F59E0B"/>
              </a:buClr>
              <a:buSzPts val="1400"/>
              <a:buFont typeface="Open Sans SemiBold"/>
              <a:buChar char="●"/>
            </a:pPr>
            <a:r>
              <a:rPr lang="en" dirty="0">
                <a:solidFill>
                  <a:srgbClr val="F59E0B"/>
                </a:solidFill>
                <a:latin typeface="Open Sans SemiBold"/>
                <a:ea typeface="Open Sans SemiBold"/>
                <a:cs typeface="Open Sans SemiBold"/>
                <a:sym typeface="Open Sans SemiBold"/>
              </a:rPr>
              <a:t>Big picture</a:t>
            </a:r>
            <a:endParaRPr dirty="0">
              <a:solidFill>
                <a:srgbClr val="F59E0B"/>
              </a:solidFill>
              <a:latin typeface="Open Sans SemiBold"/>
              <a:ea typeface="Open Sans SemiBold"/>
              <a:cs typeface="Open Sans SemiBold"/>
              <a:sym typeface="Open Sans SemiBold"/>
            </a:endParaRPr>
          </a:p>
        </p:txBody>
      </p:sp>
      <p:pic>
        <p:nvPicPr>
          <p:cNvPr id="3" name="Picture 2">
            <a:extLst>
              <a:ext uri="{FF2B5EF4-FFF2-40B4-BE49-F238E27FC236}">
                <a16:creationId xmlns:a16="http://schemas.microsoft.com/office/drawing/2014/main" id="{89A135CB-B8E2-4521-9279-F8949592FFC8}"/>
              </a:ext>
            </a:extLst>
          </p:cNvPr>
          <p:cNvPicPr>
            <a:picLocks noChangeAspect="1"/>
          </p:cNvPicPr>
          <p:nvPr/>
        </p:nvPicPr>
        <p:blipFill>
          <a:blip r:embed="rId3"/>
          <a:stretch>
            <a:fillRect/>
          </a:stretch>
        </p:blipFill>
        <p:spPr>
          <a:xfrm>
            <a:off x="1375904" y="1402450"/>
            <a:ext cx="6392192" cy="35966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7"/>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Storyboard </a:t>
            </a:r>
            <a:endParaRPr sz="2400" dirty="0">
              <a:solidFill>
                <a:srgbClr val="5F6368"/>
              </a:solidFill>
              <a:latin typeface="Open Sans"/>
              <a:ea typeface="Open Sans"/>
              <a:cs typeface="Open Sans"/>
              <a:sym typeface="Open Sans"/>
            </a:endParaRPr>
          </a:p>
        </p:txBody>
      </p:sp>
      <p:sp>
        <p:nvSpPr>
          <p:cNvPr id="287" name="Google Shape;287;p57"/>
          <p:cNvSpPr txBox="1"/>
          <p:nvPr/>
        </p:nvSpPr>
        <p:spPr>
          <a:xfrm>
            <a:off x="393550" y="1002250"/>
            <a:ext cx="1872600" cy="507801"/>
          </a:xfrm>
          <a:prstGeom prst="rect">
            <a:avLst/>
          </a:prstGeom>
          <a:noFill/>
          <a:ln>
            <a:noFill/>
          </a:ln>
        </p:spPr>
        <p:txBody>
          <a:bodyPr spcFirstLastPara="1" wrap="square" lIns="0" tIns="91425" rIns="91425" bIns="91425" anchor="t" anchorCtr="0">
            <a:spAutoFit/>
          </a:bodyPr>
          <a:lstStyle/>
          <a:p>
            <a:pPr marL="457200" lvl="0" indent="-317500" algn="l" rtl="0">
              <a:lnSpc>
                <a:spcPct val="150000"/>
              </a:lnSpc>
              <a:spcBef>
                <a:spcPts val="0"/>
              </a:spcBef>
              <a:spcAft>
                <a:spcPts val="0"/>
              </a:spcAft>
              <a:buClr>
                <a:srgbClr val="F59E0B"/>
              </a:buClr>
              <a:buSzPts val="1400"/>
              <a:buFont typeface="Open Sans SemiBold"/>
              <a:buChar char="●"/>
            </a:pPr>
            <a:r>
              <a:rPr lang="en-ID" dirty="0">
                <a:solidFill>
                  <a:srgbClr val="F59E0B"/>
                </a:solidFill>
                <a:latin typeface="Open Sans SemiBold"/>
                <a:ea typeface="Open Sans SemiBold"/>
                <a:cs typeface="Open Sans SemiBold"/>
                <a:sym typeface="Open Sans SemiBold"/>
              </a:rPr>
              <a:t>Close-up</a:t>
            </a:r>
            <a:endParaRPr lang="en-ID" dirty="0">
              <a:solidFill>
                <a:srgbClr val="F59E0B"/>
              </a:solidFill>
            </a:endParaRPr>
          </a:p>
        </p:txBody>
      </p:sp>
      <p:pic>
        <p:nvPicPr>
          <p:cNvPr id="5" name="Picture 4">
            <a:extLst>
              <a:ext uri="{FF2B5EF4-FFF2-40B4-BE49-F238E27FC236}">
                <a16:creationId xmlns:a16="http://schemas.microsoft.com/office/drawing/2014/main" id="{EC4591A9-10BB-4700-9211-2DC8EAF3624A}"/>
              </a:ext>
            </a:extLst>
          </p:cNvPr>
          <p:cNvPicPr>
            <a:picLocks noChangeAspect="1"/>
          </p:cNvPicPr>
          <p:nvPr/>
        </p:nvPicPr>
        <p:blipFill>
          <a:blip r:embed="rId3"/>
          <a:stretch>
            <a:fillRect/>
          </a:stretch>
        </p:blipFill>
        <p:spPr>
          <a:xfrm>
            <a:off x="1364925" y="1359920"/>
            <a:ext cx="6414149" cy="360902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0E338D9-2A6B-4D94-8356-6F49CE0434BB}"/>
                  </a:ext>
                </a:extLst>
              </p14:cNvPr>
              <p14:cNvContentPartPr/>
              <p14:nvPr/>
            </p14:nvContentPartPr>
            <p14:xfrm>
              <a:off x="2215365" y="4154715"/>
              <a:ext cx="1080" cy="23760"/>
            </p14:xfrm>
          </p:contentPart>
        </mc:Choice>
        <mc:Fallback xmlns="">
          <p:pic>
            <p:nvPicPr>
              <p:cNvPr id="2" name="Ink 1">
                <a:extLst>
                  <a:ext uri="{FF2B5EF4-FFF2-40B4-BE49-F238E27FC236}">
                    <a16:creationId xmlns:a16="http://schemas.microsoft.com/office/drawing/2014/main" id="{B0E338D9-2A6B-4D94-8356-6F49CE0434BB}"/>
                  </a:ext>
                </a:extLst>
              </p:cNvPr>
              <p:cNvPicPr/>
              <p:nvPr/>
            </p:nvPicPr>
            <p:blipFill>
              <a:blip r:embed="rId5"/>
              <a:stretch>
                <a:fillRect/>
              </a:stretch>
            </p:blipFill>
            <p:spPr>
              <a:xfrm>
                <a:off x="2211045" y="4150395"/>
                <a:ext cx="9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C62F09F-7C72-49CF-B1C6-933351F9435F}"/>
                  </a:ext>
                </a:extLst>
              </p14:cNvPr>
              <p14:cNvContentPartPr/>
              <p14:nvPr/>
            </p14:nvContentPartPr>
            <p14:xfrm>
              <a:off x="2609565" y="4143195"/>
              <a:ext cx="360" cy="22680"/>
            </p14:xfrm>
          </p:contentPart>
        </mc:Choice>
        <mc:Fallback xmlns="">
          <p:pic>
            <p:nvPicPr>
              <p:cNvPr id="3" name="Ink 2">
                <a:extLst>
                  <a:ext uri="{FF2B5EF4-FFF2-40B4-BE49-F238E27FC236}">
                    <a16:creationId xmlns:a16="http://schemas.microsoft.com/office/drawing/2014/main" id="{BC62F09F-7C72-49CF-B1C6-933351F9435F}"/>
                  </a:ext>
                </a:extLst>
              </p:cNvPr>
              <p:cNvPicPr/>
              <p:nvPr/>
            </p:nvPicPr>
            <p:blipFill>
              <a:blip r:embed="rId7"/>
              <a:stretch>
                <a:fillRect/>
              </a:stretch>
            </p:blipFill>
            <p:spPr>
              <a:xfrm>
                <a:off x="2605245" y="4138875"/>
                <a:ext cx="9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4025C8A-78CD-4BFF-A86E-F6059037376E}"/>
                  </a:ext>
                </a:extLst>
              </p14:cNvPr>
              <p14:cNvContentPartPr/>
              <p14:nvPr/>
            </p14:nvContentPartPr>
            <p14:xfrm>
              <a:off x="2491125" y="4148955"/>
              <a:ext cx="14400" cy="19440"/>
            </p14:xfrm>
          </p:contentPart>
        </mc:Choice>
        <mc:Fallback xmlns="">
          <p:pic>
            <p:nvPicPr>
              <p:cNvPr id="4" name="Ink 3">
                <a:extLst>
                  <a:ext uri="{FF2B5EF4-FFF2-40B4-BE49-F238E27FC236}">
                    <a16:creationId xmlns:a16="http://schemas.microsoft.com/office/drawing/2014/main" id="{34025C8A-78CD-4BFF-A86E-F6059037376E}"/>
                  </a:ext>
                </a:extLst>
              </p:cNvPr>
              <p:cNvPicPr/>
              <p:nvPr/>
            </p:nvPicPr>
            <p:blipFill>
              <a:blip r:embed="rId9"/>
              <a:stretch>
                <a:fillRect/>
              </a:stretch>
            </p:blipFill>
            <p:spPr>
              <a:xfrm>
                <a:off x="2486805" y="4144635"/>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6C48A82-8945-4DFB-BCDE-297E2D39A4DE}"/>
                  </a:ext>
                </a:extLst>
              </p14:cNvPr>
              <p14:cNvContentPartPr/>
              <p14:nvPr/>
            </p14:nvContentPartPr>
            <p14:xfrm>
              <a:off x="2344605" y="4148955"/>
              <a:ext cx="32760" cy="20520"/>
            </p14:xfrm>
          </p:contentPart>
        </mc:Choice>
        <mc:Fallback xmlns="">
          <p:pic>
            <p:nvPicPr>
              <p:cNvPr id="6" name="Ink 5">
                <a:extLst>
                  <a:ext uri="{FF2B5EF4-FFF2-40B4-BE49-F238E27FC236}">
                    <a16:creationId xmlns:a16="http://schemas.microsoft.com/office/drawing/2014/main" id="{76C48A82-8945-4DFB-BCDE-297E2D39A4DE}"/>
                  </a:ext>
                </a:extLst>
              </p:cNvPr>
              <p:cNvPicPr/>
              <p:nvPr/>
            </p:nvPicPr>
            <p:blipFill>
              <a:blip r:embed="rId11"/>
              <a:stretch>
                <a:fillRect/>
              </a:stretch>
            </p:blipFill>
            <p:spPr>
              <a:xfrm>
                <a:off x="2340285" y="4144635"/>
                <a:ext cx="41400" cy="29160"/>
              </a:xfrm>
              <a:prstGeom prst="rect">
                <a:avLst/>
              </a:prstGeom>
            </p:spPr>
          </p:pic>
        </mc:Fallback>
      </mc:AlternateContent>
    </p:spTree>
    <p:extLst>
      <p:ext uri="{BB962C8B-B14F-4D97-AF65-F5344CB8AC3E}">
        <p14:creationId xmlns:p14="http://schemas.microsoft.com/office/powerpoint/2010/main" val="2045222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42"/>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Penjelasan Produk: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Aplikasi pemesanan seblak di Babakan Madang yang menyajikan beragam menu seblak pilihan dengan pilihan topping yang beragam dan mempunyai menu lain selain seblak seperti lumpia, cilok dan lain-lain.</a:t>
            </a:r>
            <a:endParaRPr sz="1200" b="1" dirty="0">
              <a:solidFill>
                <a:srgbClr val="1967D2"/>
              </a:solidFill>
              <a:latin typeface="Open Sans"/>
              <a:ea typeface="Open Sans"/>
              <a:cs typeface="Open Sans"/>
              <a:sym typeface="Open Sans"/>
            </a:endParaRPr>
          </a:p>
        </p:txBody>
      </p:sp>
      <p:sp>
        <p:nvSpPr>
          <p:cNvPr id="147" name="Google Shape;147;p42"/>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48" name="Google Shape;148;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2"/>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Durasi project:</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10 September – 17 September 2023</a:t>
            </a:r>
            <a:endParaRPr sz="1200" dirty="0">
              <a:solidFill>
                <a:srgbClr val="5F6368"/>
              </a:solidFill>
              <a:latin typeface="Open Sans"/>
              <a:ea typeface="Open Sans"/>
              <a:cs typeface="Open Sans"/>
              <a:sym typeface="Open Sans"/>
            </a:endParaRPr>
          </a:p>
        </p:txBody>
      </p:sp>
      <p:sp>
        <p:nvSpPr>
          <p:cNvPr id="150" name="Google Shape;150;p42"/>
          <p:cNvSpPr/>
          <p:nvPr/>
        </p:nvSpPr>
        <p:spPr>
          <a:xfrm>
            <a:off x="517675" y="3172985"/>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2"/>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2" name="Google Shape;152;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042FC861-EC06-4612-BA62-05B958C86541}"/>
              </a:ext>
            </a:extLst>
          </p:cNvPr>
          <p:cNvPicPr>
            <a:picLocks noChangeAspect="1"/>
          </p:cNvPicPr>
          <p:nvPr/>
        </p:nvPicPr>
        <p:blipFill>
          <a:blip r:embed="rId3"/>
          <a:stretch>
            <a:fillRect/>
          </a:stretch>
        </p:blipFill>
        <p:spPr>
          <a:xfrm>
            <a:off x="5586539" y="0"/>
            <a:ext cx="3216315"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58"/>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Kertas</a:t>
            </a:r>
            <a:endParaRPr sz="2400"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50BA6FEA-FED4-4EE4-8389-5E89137A676C}"/>
              </a:ext>
            </a:extLst>
          </p:cNvPr>
          <p:cNvPicPr>
            <a:picLocks noChangeAspect="1"/>
          </p:cNvPicPr>
          <p:nvPr/>
        </p:nvPicPr>
        <p:blipFill rotWithShape="1">
          <a:blip r:embed="rId3"/>
          <a:srcRect t="7111" b="6963"/>
          <a:stretch/>
        </p:blipFill>
        <p:spPr>
          <a:xfrm>
            <a:off x="1334216" y="1002250"/>
            <a:ext cx="6475568" cy="38471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59"/>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Digital</a:t>
            </a:r>
            <a:endParaRPr sz="2400" dirty="0">
              <a:solidFill>
                <a:srgbClr val="5F6368"/>
              </a:solidFill>
              <a:latin typeface="Open Sans"/>
              <a:ea typeface="Open Sans"/>
              <a:cs typeface="Open Sans"/>
              <a:sym typeface="Open Sans"/>
            </a:endParaRPr>
          </a:p>
        </p:txBody>
      </p:sp>
      <p:sp>
        <p:nvSpPr>
          <p:cNvPr id="20" name="TextBox 19">
            <a:extLst>
              <a:ext uri="{FF2B5EF4-FFF2-40B4-BE49-F238E27FC236}">
                <a16:creationId xmlns:a16="http://schemas.microsoft.com/office/drawing/2014/main" id="{BF24D085-FC49-4D69-861E-BD86A89B7A5D}"/>
              </a:ext>
            </a:extLst>
          </p:cNvPr>
          <p:cNvSpPr txBox="1"/>
          <p:nvPr/>
        </p:nvSpPr>
        <p:spPr>
          <a:xfrm>
            <a:off x="303371" y="4363144"/>
            <a:ext cx="4231758" cy="307777"/>
          </a:xfrm>
          <a:prstGeom prst="rect">
            <a:avLst/>
          </a:prstGeom>
          <a:noFill/>
        </p:spPr>
        <p:txBody>
          <a:bodyPr wrap="square" rtlCol="0">
            <a:spAutoFit/>
          </a:bodyPr>
          <a:lstStyle/>
          <a:p>
            <a:r>
              <a:rPr lang="en-US" b="1" dirty="0">
                <a:latin typeface="Google Sans Medium" panose="020B0604020202020204" charset="0"/>
                <a:ea typeface="Google Sans Medium" panose="020B0604020202020204" charset="0"/>
                <a:cs typeface="Google Sans Medium" panose="020B0604020202020204" charset="0"/>
              </a:rPr>
              <a:t>Link Project: </a:t>
            </a:r>
            <a:r>
              <a:rPr lang="en-US" dirty="0">
                <a:latin typeface="Google Sans Medium" panose="020B0604020202020204" charset="0"/>
                <a:ea typeface="Google Sans Medium" panose="020B0604020202020204" charset="0"/>
                <a:cs typeface="Google Sans Medium" panose="020B0604020202020204" charset="0"/>
                <a:hlinkClick r:id="rId3"/>
              </a:rPr>
              <a:t>Wireframe </a:t>
            </a:r>
            <a:r>
              <a:rPr lang="en-US" dirty="0" err="1">
                <a:latin typeface="Google Sans Medium" panose="020B0604020202020204" charset="0"/>
                <a:ea typeface="Google Sans Medium" panose="020B0604020202020204" charset="0"/>
                <a:cs typeface="Google Sans Medium" panose="020B0604020202020204" charset="0"/>
                <a:hlinkClick r:id="rId3"/>
              </a:rPr>
              <a:t>Aplikasi</a:t>
            </a:r>
            <a:r>
              <a:rPr lang="en-US" dirty="0">
                <a:latin typeface="Google Sans Medium" panose="020B0604020202020204" charset="0"/>
                <a:ea typeface="Google Sans Medium" panose="020B0604020202020204" charset="0"/>
                <a:cs typeface="Google Sans Medium" panose="020B0604020202020204" charset="0"/>
                <a:hlinkClick r:id="rId3"/>
              </a:rPr>
              <a:t> </a:t>
            </a:r>
            <a:r>
              <a:rPr lang="en-US" dirty="0" err="1">
                <a:latin typeface="Google Sans Medium" panose="020B0604020202020204" charset="0"/>
                <a:ea typeface="Google Sans Medium" panose="020B0604020202020204" charset="0"/>
                <a:cs typeface="Google Sans Medium" panose="020B0604020202020204" charset="0"/>
                <a:hlinkClick r:id="rId3"/>
              </a:rPr>
              <a:t>Warung</a:t>
            </a:r>
            <a:r>
              <a:rPr lang="en-US" dirty="0">
                <a:latin typeface="Google Sans Medium" panose="020B0604020202020204" charset="0"/>
                <a:ea typeface="Google Sans Medium" panose="020B0604020202020204" charset="0"/>
                <a:cs typeface="Google Sans Medium" panose="020B0604020202020204" charset="0"/>
                <a:hlinkClick r:id="rId3"/>
              </a:rPr>
              <a:t> </a:t>
            </a:r>
            <a:r>
              <a:rPr lang="en-US" dirty="0" err="1">
                <a:latin typeface="Google Sans Medium" panose="020B0604020202020204" charset="0"/>
                <a:ea typeface="Google Sans Medium" panose="020B0604020202020204" charset="0"/>
                <a:cs typeface="Google Sans Medium" panose="020B0604020202020204" charset="0"/>
                <a:hlinkClick r:id="rId3"/>
              </a:rPr>
              <a:t>Seblak</a:t>
            </a:r>
            <a:endParaRPr lang="en-ID" dirty="0">
              <a:latin typeface="Google Sans Medium" panose="020B0604020202020204" charset="0"/>
              <a:ea typeface="Google Sans Medium" panose="020B0604020202020204" charset="0"/>
              <a:cs typeface="Google Sans Medium" panose="020B0604020202020204" charset="0"/>
            </a:endParaRPr>
          </a:p>
        </p:txBody>
      </p:sp>
      <p:pic>
        <p:nvPicPr>
          <p:cNvPr id="4" name="Picture 3">
            <a:extLst>
              <a:ext uri="{FF2B5EF4-FFF2-40B4-BE49-F238E27FC236}">
                <a16:creationId xmlns:a16="http://schemas.microsoft.com/office/drawing/2014/main" id="{8DEB125E-C456-4B5B-9AFC-E2C1B86230BE}"/>
              </a:ext>
            </a:extLst>
          </p:cNvPr>
          <p:cNvPicPr>
            <a:picLocks noChangeAspect="1"/>
          </p:cNvPicPr>
          <p:nvPr/>
        </p:nvPicPr>
        <p:blipFill>
          <a:blip r:embed="rId4"/>
          <a:stretch>
            <a:fillRect/>
          </a:stretch>
        </p:blipFill>
        <p:spPr>
          <a:xfrm>
            <a:off x="303371" y="995954"/>
            <a:ext cx="1759029" cy="3127163"/>
          </a:xfrm>
          <a:prstGeom prst="rect">
            <a:avLst/>
          </a:prstGeom>
        </p:spPr>
      </p:pic>
      <p:pic>
        <p:nvPicPr>
          <p:cNvPr id="8" name="Picture 7">
            <a:extLst>
              <a:ext uri="{FF2B5EF4-FFF2-40B4-BE49-F238E27FC236}">
                <a16:creationId xmlns:a16="http://schemas.microsoft.com/office/drawing/2014/main" id="{FA53784D-AEFC-478D-9785-D7153469B5AC}"/>
              </a:ext>
            </a:extLst>
          </p:cNvPr>
          <p:cNvPicPr>
            <a:picLocks noChangeAspect="1"/>
          </p:cNvPicPr>
          <p:nvPr/>
        </p:nvPicPr>
        <p:blipFill>
          <a:blip r:embed="rId5"/>
          <a:stretch>
            <a:fillRect/>
          </a:stretch>
        </p:blipFill>
        <p:spPr>
          <a:xfrm>
            <a:off x="2144930" y="995954"/>
            <a:ext cx="1687930" cy="3000765"/>
          </a:xfrm>
          <a:prstGeom prst="rect">
            <a:avLst/>
          </a:prstGeom>
        </p:spPr>
      </p:pic>
      <p:pic>
        <p:nvPicPr>
          <p:cNvPr id="12" name="Picture 11">
            <a:extLst>
              <a:ext uri="{FF2B5EF4-FFF2-40B4-BE49-F238E27FC236}">
                <a16:creationId xmlns:a16="http://schemas.microsoft.com/office/drawing/2014/main" id="{3EC07497-DBA6-4AB0-9DD4-4466D44162BD}"/>
              </a:ext>
            </a:extLst>
          </p:cNvPr>
          <p:cNvPicPr>
            <a:picLocks noChangeAspect="1"/>
          </p:cNvPicPr>
          <p:nvPr/>
        </p:nvPicPr>
        <p:blipFill>
          <a:blip r:embed="rId6"/>
          <a:stretch>
            <a:fillRect/>
          </a:stretch>
        </p:blipFill>
        <p:spPr>
          <a:xfrm>
            <a:off x="3832860" y="1066800"/>
            <a:ext cx="1543050" cy="2743200"/>
          </a:xfrm>
          <a:prstGeom prst="rect">
            <a:avLst/>
          </a:prstGeom>
        </p:spPr>
      </p:pic>
      <p:pic>
        <p:nvPicPr>
          <p:cNvPr id="16" name="Picture 15">
            <a:extLst>
              <a:ext uri="{FF2B5EF4-FFF2-40B4-BE49-F238E27FC236}">
                <a16:creationId xmlns:a16="http://schemas.microsoft.com/office/drawing/2014/main" id="{CDE4BBA8-7D45-4737-876A-BC36B89B9EF8}"/>
              </a:ext>
            </a:extLst>
          </p:cNvPr>
          <p:cNvPicPr>
            <a:picLocks noChangeAspect="1"/>
          </p:cNvPicPr>
          <p:nvPr/>
        </p:nvPicPr>
        <p:blipFill>
          <a:blip r:embed="rId7"/>
          <a:stretch>
            <a:fillRect/>
          </a:stretch>
        </p:blipFill>
        <p:spPr>
          <a:xfrm>
            <a:off x="6999070" y="188115"/>
            <a:ext cx="2034254" cy="1757369"/>
          </a:xfrm>
          <a:prstGeom prst="rect">
            <a:avLst/>
          </a:prstGeom>
        </p:spPr>
      </p:pic>
      <p:pic>
        <p:nvPicPr>
          <p:cNvPr id="18" name="Picture 17">
            <a:extLst>
              <a:ext uri="{FF2B5EF4-FFF2-40B4-BE49-F238E27FC236}">
                <a16:creationId xmlns:a16="http://schemas.microsoft.com/office/drawing/2014/main" id="{4E1E9392-1A36-4485-9F9F-762B26F33025}"/>
              </a:ext>
            </a:extLst>
          </p:cNvPr>
          <p:cNvPicPr>
            <a:picLocks noChangeAspect="1"/>
          </p:cNvPicPr>
          <p:nvPr/>
        </p:nvPicPr>
        <p:blipFill>
          <a:blip r:embed="rId8"/>
          <a:stretch>
            <a:fillRect/>
          </a:stretch>
        </p:blipFill>
        <p:spPr>
          <a:xfrm>
            <a:off x="5772944" y="981369"/>
            <a:ext cx="979655" cy="1850460"/>
          </a:xfrm>
          <a:prstGeom prst="rect">
            <a:avLst/>
          </a:prstGeom>
        </p:spPr>
      </p:pic>
      <p:pic>
        <p:nvPicPr>
          <p:cNvPr id="22" name="Picture 21">
            <a:extLst>
              <a:ext uri="{FF2B5EF4-FFF2-40B4-BE49-F238E27FC236}">
                <a16:creationId xmlns:a16="http://schemas.microsoft.com/office/drawing/2014/main" id="{FF2EF743-8FBF-46BB-9B8C-DEED2D275770}"/>
              </a:ext>
            </a:extLst>
          </p:cNvPr>
          <p:cNvPicPr>
            <a:picLocks noChangeAspect="1"/>
          </p:cNvPicPr>
          <p:nvPr/>
        </p:nvPicPr>
        <p:blipFill>
          <a:blip r:embed="rId9"/>
          <a:stretch>
            <a:fillRect/>
          </a:stretch>
        </p:blipFill>
        <p:spPr>
          <a:xfrm>
            <a:off x="7175420" y="2027794"/>
            <a:ext cx="1107520" cy="1968925"/>
          </a:xfrm>
          <a:prstGeom prst="rect">
            <a:avLst/>
          </a:prstGeom>
        </p:spPr>
      </p:pic>
      <p:pic>
        <p:nvPicPr>
          <p:cNvPr id="24" name="Picture 23">
            <a:extLst>
              <a:ext uri="{FF2B5EF4-FFF2-40B4-BE49-F238E27FC236}">
                <a16:creationId xmlns:a16="http://schemas.microsoft.com/office/drawing/2014/main" id="{23287FF7-DC0C-4905-A190-5A71242BDDBE}"/>
              </a:ext>
            </a:extLst>
          </p:cNvPr>
          <p:cNvPicPr>
            <a:picLocks noChangeAspect="1"/>
          </p:cNvPicPr>
          <p:nvPr/>
        </p:nvPicPr>
        <p:blipFill>
          <a:blip r:embed="rId10"/>
          <a:stretch>
            <a:fillRect/>
          </a:stretch>
        </p:blipFill>
        <p:spPr>
          <a:xfrm>
            <a:off x="8351080" y="2285476"/>
            <a:ext cx="682244" cy="1453559"/>
          </a:xfrm>
          <a:prstGeom prst="rect">
            <a:avLst/>
          </a:prstGeom>
        </p:spPr>
      </p:pic>
      <p:pic>
        <p:nvPicPr>
          <p:cNvPr id="26" name="Picture 25">
            <a:extLst>
              <a:ext uri="{FF2B5EF4-FFF2-40B4-BE49-F238E27FC236}">
                <a16:creationId xmlns:a16="http://schemas.microsoft.com/office/drawing/2014/main" id="{76C66470-701C-44D4-8E23-10149BF4FC4C}"/>
              </a:ext>
            </a:extLst>
          </p:cNvPr>
          <p:cNvPicPr>
            <a:picLocks noChangeAspect="1"/>
          </p:cNvPicPr>
          <p:nvPr/>
        </p:nvPicPr>
        <p:blipFill>
          <a:blip r:embed="rId11"/>
          <a:stretch>
            <a:fillRect/>
          </a:stretch>
        </p:blipFill>
        <p:spPr>
          <a:xfrm>
            <a:off x="5780879" y="3012255"/>
            <a:ext cx="1107519" cy="19689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34DB1876-5696-43EB-A596-01AA401289F5}"/>
              </a:ext>
            </a:extLst>
          </p:cNvPr>
          <p:cNvPicPr>
            <a:picLocks noChangeAspect="1"/>
          </p:cNvPicPr>
          <p:nvPr/>
        </p:nvPicPr>
        <p:blipFill>
          <a:blip r:embed="rId3"/>
          <a:stretch>
            <a:fillRect/>
          </a:stretch>
        </p:blipFill>
        <p:spPr>
          <a:xfrm>
            <a:off x="5058566" y="374810"/>
            <a:ext cx="2287344" cy="4320540"/>
          </a:xfrm>
          <a:prstGeom prst="rect">
            <a:avLst/>
          </a:prstGeom>
        </p:spPr>
      </p:pic>
      <p:sp>
        <p:nvSpPr>
          <p:cNvPr id="309" name="Google Shape;309;p60"/>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10" name="Google Shape;310;p60"/>
          <p:cNvSpPr txBox="1"/>
          <p:nvPr/>
        </p:nvSpPr>
        <p:spPr>
          <a:xfrm>
            <a:off x="520464" y="1038512"/>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Kustomisasi yang mudah terutama dalam bagian topping tambahan adalah kebutuhan utama dalam mendesain aplikasi ini</a:t>
            </a:r>
            <a:endParaRPr dirty="0"/>
          </a:p>
        </p:txBody>
      </p:sp>
      <p:cxnSp>
        <p:nvCxnSpPr>
          <p:cNvPr id="312" name="Google Shape;312;p60"/>
          <p:cNvCxnSpPr/>
          <p:nvPr/>
        </p:nvCxnSpPr>
        <p:spPr>
          <a:xfrm>
            <a:off x="4453765" y="2767165"/>
            <a:ext cx="918900" cy="0"/>
          </a:xfrm>
          <a:prstGeom prst="straightConnector1">
            <a:avLst/>
          </a:prstGeom>
          <a:noFill/>
          <a:ln w="19050" cap="flat" cmpd="sng">
            <a:solidFill>
              <a:srgbClr val="F59E0B"/>
            </a:solidFill>
            <a:prstDash val="solid"/>
            <a:round/>
            <a:headEnd type="none" w="med" len="med"/>
            <a:tailEnd type="triangle" w="med" len="med"/>
          </a:ln>
        </p:spPr>
      </p:cxnSp>
      <p:sp>
        <p:nvSpPr>
          <p:cNvPr id="313" name="Google Shape;313;p60"/>
          <p:cNvSpPr txBox="1"/>
          <p:nvPr/>
        </p:nvSpPr>
        <p:spPr>
          <a:xfrm>
            <a:off x="2831514" y="2292105"/>
            <a:ext cx="1886826"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Menggunakan menu khusus untuk topping tambahan pada kustomisasi menu, serta dengan tambahan fitur search  karena seblak mempunyai berbagai jenis topping tambahan</a:t>
            </a:r>
            <a:endParaRPr sz="1000" dirty="0">
              <a:solidFill>
                <a:srgbClr val="5F6368"/>
              </a:solidFill>
              <a:latin typeface="Open Sans"/>
              <a:ea typeface="Open Sans"/>
              <a:cs typeface="Open Sans"/>
              <a:sym typeface="Open Sans"/>
            </a:endParaRPr>
          </a:p>
        </p:txBody>
      </p:sp>
      <p:cxnSp>
        <p:nvCxnSpPr>
          <p:cNvPr id="314" name="Google Shape;314;p60"/>
          <p:cNvCxnSpPr>
            <a:cxnSpLocks/>
          </p:cNvCxnSpPr>
          <p:nvPr/>
        </p:nvCxnSpPr>
        <p:spPr>
          <a:xfrm flipH="1">
            <a:off x="7193536" y="1938744"/>
            <a:ext cx="658112" cy="0"/>
          </a:xfrm>
          <a:prstGeom prst="straightConnector1">
            <a:avLst/>
          </a:prstGeom>
          <a:noFill/>
          <a:ln w="19050" cap="flat" cmpd="sng">
            <a:solidFill>
              <a:srgbClr val="F59E0B"/>
            </a:solidFill>
            <a:prstDash val="solid"/>
            <a:round/>
            <a:headEnd type="none" w="med" len="med"/>
            <a:tailEnd type="triangle" w="med" len="med"/>
          </a:ln>
        </p:spPr>
      </p:cxnSp>
      <p:sp>
        <p:nvSpPr>
          <p:cNvPr id="316" name="Google Shape;316;p60"/>
          <p:cNvSpPr txBox="1"/>
          <p:nvPr/>
        </p:nvSpPr>
        <p:spPr>
          <a:xfrm>
            <a:off x="7851648" y="1522550"/>
            <a:ext cx="11004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dirty="0">
                <a:solidFill>
                  <a:srgbClr val="5F6368"/>
                </a:solidFill>
                <a:latin typeface="Open Sans"/>
                <a:ea typeface="Open Sans"/>
                <a:cs typeface="Open Sans"/>
                <a:sym typeface="Open Sans"/>
              </a:rPr>
              <a:t>Tingkat kepedasan menggunakan gambar yang memiliki label yang menggambarkan tingkat kepedasan tertentu</a:t>
            </a:r>
            <a:endParaRPr sz="1000" dirty="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20"/>
        <p:cNvGrpSpPr/>
        <p:nvPr/>
      </p:nvGrpSpPr>
      <p:grpSpPr>
        <a:xfrm>
          <a:off x="0" y="0"/>
          <a:ext cx="0" cy="0"/>
          <a:chOff x="0" y="0"/>
          <a:chExt cx="0" cy="0"/>
        </a:xfrm>
      </p:grpSpPr>
      <p:sp>
        <p:nvSpPr>
          <p:cNvPr id="321" name="Google Shape;321;p61"/>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22" name="Google Shape;322;p61"/>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23" name="Google Shape;32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62"/>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29" name="Google Shape;329;p62"/>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Membuat mockup dengan warna utamanya oranye yang sedikit gelap yang mana warna ini menggambarkan rasa pedas seperti kuah seblak</a:t>
            </a:r>
            <a:endParaRPr dirty="0"/>
          </a:p>
        </p:txBody>
      </p:sp>
      <p:sp>
        <p:nvSpPr>
          <p:cNvPr id="330" name="Google Shape;330;p62"/>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2"/>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62"/>
          <p:cNvCxnSpPr/>
          <p:nvPr/>
        </p:nvCxnSpPr>
        <p:spPr>
          <a:xfrm>
            <a:off x="5749763" y="2855450"/>
            <a:ext cx="812100" cy="0"/>
          </a:xfrm>
          <a:prstGeom prst="straightConnector1">
            <a:avLst/>
          </a:prstGeom>
          <a:noFill/>
          <a:ln w="28575" cap="flat" cmpd="sng">
            <a:solidFill>
              <a:srgbClr val="10B981"/>
            </a:solidFill>
            <a:prstDash val="solid"/>
            <a:round/>
            <a:headEnd type="none" w="med" len="med"/>
            <a:tailEnd type="triangle" w="med" len="med"/>
          </a:ln>
        </p:spPr>
      </p:cxnSp>
      <p:pic>
        <p:nvPicPr>
          <p:cNvPr id="3" name="Picture 2">
            <a:extLst>
              <a:ext uri="{FF2B5EF4-FFF2-40B4-BE49-F238E27FC236}">
                <a16:creationId xmlns:a16="http://schemas.microsoft.com/office/drawing/2014/main" id="{60C7FB7D-DC54-4F43-BDAE-8C73375A3AE7}"/>
              </a:ext>
            </a:extLst>
          </p:cNvPr>
          <p:cNvPicPr>
            <a:picLocks noChangeAspect="1"/>
          </p:cNvPicPr>
          <p:nvPr/>
        </p:nvPicPr>
        <p:blipFill>
          <a:blip r:embed="rId3"/>
          <a:stretch>
            <a:fillRect/>
          </a:stretch>
        </p:blipFill>
        <p:spPr>
          <a:xfrm>
            <a:off x="3718563" y="1250000"/>
            <a:ext cx="1818900" cy="3233601"/>
          </a:xfrm>
          <a:prstGeom prst="rect">
            <a:avLst/>
          </a:prstGeom>
        </p:spPr>
      </p:pic>
      <p:pic>
        <p:nvPicPr>
          <p:cNvPr id="5" name="Picture 4">
            <a:extLst>
              <a:ext uri="{FF2B5EF4-FFF2-40B4-BE49-F238E27FC236}">
                <a16:creationId xmlns:a16="http://schemas.microsoft.com/office/drawing/2014/main" id="{92EA3CCE-99E7-415B-9AE1-FF26D03E0EA7}"/>
              </a:ext>
            </a:extLst>
          </p:cNvPr>
          <p:cNvPicPr>
            <a:picLocks noChangeAspect="1"/>
          </p:cNvPicPr>
          <p:nvPr/>
        </p:nvPicPr>
        <p:blipFill>
          <a:blip r:embed="rId4"/>
          <a:stretch>
            <a:fillRect/>
          </a:stretch>
        </p:blipFill>
        <p:spPr>
          <a:xfrm>
            <a:off x="6774139" y="1268301"/>
            <a:ext cx="1775250" cy="3156000"/>
          </a:xfrm>
          <a:prstGeom prst="rect">
            <a:avLst/>
          </a:prstGeom>
        </p:spPr>
      </p:pic>
      <p:sp>
        <p:nvSpPr>
          <p:cNvPr id="13" name="TextBox 12">
            <a:extLst>
              <a:ext uri="{FF2B5EF4-FFF2-40B4-BE49-F238E27FC236}">
                <a16:creationId xmlns:a16="http://schemas.microsoft.com/office/drawing/2014/main" id="{6EE11D42-59DC-45FF-B95E-48D6509DA8F3}"/>
              </a:ext>
            </a:extLst>
          </p:cNvPr>
          <p:cNvSpPr txBox="1"/>
          <p:nvPr/>
        </p:nvSpPr>
        <p:spPr>
          <a:xfrm>
            <a:off x="517675" y="4577462"/>
            <a:ext cx="4231758" cy="307777"/>
          </a:xfrm>
          <a:prstGeom prst="rect">
            <a:avLst/>
          </a:prstGeom>
          <a:noFill/>
        </p:spPr>
        <p:txBody>
          <a:bodyPr wrap="square" rtlCol="0">
            <a:spAutoFit/>
          </a:bodyPr>
          <a:lstStyle/>
          <a:p>
            <a:r>
              <a:rPr lang="en-US" b="1" dirty="0">
                <a:latin typeface="Google Sans Medium" panose="020B0604020202020204" charset="0"/>
                <a:ea typeface="Google Sans Medium" panose="020B0604020202020204" charset="0"/>
                <a:cs typeface="Google Sans Medium" panose="020B0604020202020204" charset="0"/>
              </a:rPr>
              <a:t>Link Project: </a:t>
            </a:r>
            <a:r>
              <a:rPr lang="en-US" dirty="0">
                <a:latin typeface="Google Sans Medium" panose="020B0604020202020204" charset="0"/>
                <a:ea typeface="Google Sans Medium" panose="020B0604020202020204" charset="0"/>
                <a:cs typeface="Google Sans Medium" panose="020B0604020202020204" charset="0"/>
                <a:hlinkClick r:id="rId5"/>
              </a:rPr>
              <a:t>Mockup </a:t>
            </a:r>
            <a:r>
              <a:rPr lang="en-US" dirty="0" err="1">
                <a:latin typeface="Google Sans Medium" panose="020B0604020202020204" charset="0"/>
                <a:ea typeface="Google Sans Medium" panose="020B0604020202020204" charset="0"/>
                <a:cs typeface="Google Sans Medium" panose="020B0604020202020204" charset="0"/>
                <a:hlinkClick r:id="rId5"/>
              </a:rPr>
              <a:t>Aplikasi</a:t>
            </a:r>
            <a:r>
              <a:rPr lang="en-US" dirty="0">
                <a:latin typeface="Google Sans Medium" panose="020B0604020202020204" charset="0"/>
                <a:ea typeface="Google Sans Medium" panose="020B0604020202020204" charset="0"/>
                <a:cs typeface="Google Sans Medium" panose="020B0604020202020204" charset="0"/>
                <a:hlinkClick r:id="rId5"/>
              </a:rPr>
              <a:t> </a:t>
            </a:r>
            <a:r>
              <a:rPr lang="en-US" dirty="0" err="1">
                <a:latin typeface="Google Sans Medium" panose="020B0604020202020204" charset="0"/>
                <a:ea typeface="Google Sans Medium" panose="020B0604020202020204" charset="0"/>
                <a:cs typeface="Google Sans Medium" panose="020B0604020202020204" charset="0"/>
                <a:hlinkClick r:id="rId5"/>
              </a:rPr>
              <a:t>Warung</a:t>
            </a:r>
            <a:r>
              <a:rPr lang="en-US" dirty="0">
                <a:latin typeface="Google Sans Medium" panose="020B0604020202020204" charset="0"/>
                <a:ea typeface="Google Sans Medium" panose="020B0604020202020204" charset="0"/>
                <a:cs typeface="Google Sans Medium" panose="020B0604020202020204" charset="0"/>
                <a:hlinkClick r:id="rId5"/>
              </a:rPr>
              <a:t> </a:t>
            </a:r>
            <a:r>
              <a:rPr lang="en-US" dirty="0" err="1">
                <a:latin typeface="Google Sans Medium" panose="020B0604020202020204" charset="0"/>
                <a:ea typeface="Google Sans Medium" panose="020B0604020202020204" charset="0"/>
                <a:cs typeface="Google Sans Medium" panose="020B0604020202020204" charset="0"/>
                <a:hlinkClick r:id="rId5"/>
              </a:rPr>
              <a:t>Seblak</a:t>
            </a:r>
            <a:endParaRPr lang="en-ID" dirty="0">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EF4CA26-ED95-4A4E-B995-60A6CFE3BB14}"/>
              </a:ext>
            </a:extLst>
          </p:cNvPr>
          <p:cNvPicPr>
            <a:picLocks noChangeAspect="1"/>
          </p:cNvPicPr>
          <p:nvPr/>
        </p:nvPicPr>
        <p:blipFill>
          <a:blip r:embed="rId3"/>
          <a:stretch>
            <a:fillRect/>
          </a:stretch>
        </p:blipFill>
        <p:spPr>
          <a:xfrm>
            <a:off x="763943" y="1146232"/>
            <a:ext cx="1872004" cy="3328007"/>
          </a:xfrm>
          <a:prstGeom prst="rect">
            <a:avLst/>
          </a:prstGeom>
        </p:spPr>
      </p:pic>
      <p:pic>
        <p:nvPicPr>
          <p:cNvPr id="5" name="Picture 4">
            <a:extLst>
              <a:ext uri="{FF2B5EF4-FFF2-40B4-BE49-F238E27FC236}">
                <a16:creationId xmlns:a16="http://schemas.microsoft.com/office/drawing/2014/main" id="{7F688B4D-066D-4DF7-98FC-33B3C7BBC9FC}"/>
              </a:ext>
            </a:extLst>
          </p:cNvPr>
          <p:cNvPicPr>
            <a:picLocks noChangeAspect="1"/>
          </p:cNvPicPr>
          <p:nvPr/>
        </p:nvPicPr>
        <p:blipFill>
          <a:blip r:embed="rId4"/>
          <a:stretch>
            <a:fillRect/>
          </a:stretch>
        </p:blipFill>
        <p:spPr>
          <a:xfrm>
            <a:off x="2799056" y="1146231"/>
            <a:ext cx="1872004" cy="3328008"/>
          </a:xfrm>
          <a:prstGeom prst="rect">
            <a:avLst/>
          </a:prstGeom>
        </p:spPr>
      </p:pic>
      <p:pic>
        <p:nvPicPr>
          <p:cNvPr id="7" name="Picture 6">
            <a:extLst>
              <a:ext uri="{FF2B5EF4-FFF2-40B4-BE49-F238E27FC236}">
                <a16:creationId xmlns:a16="http://schemas.microsoft.com/office/drawing/2014/main" id="{1E924564-EEB8-4FA0-ABEC-116496838AC6}"/>
              </a:ext>
            </a:extLst>
          </p:cNvPr>
          <p:cNvPicPr>
            <a:picLocks noChangeAspect="1"/>
          </p:cNvPicPr>
          <p:nvPr/>
        </p:nvPicPr>
        <p:blipFill>
          <a:blip r:embed="rId5"/>
          <a:stretch>
            <a:fillRect/>
          </a:stretch>
        </p:blipFill>
        <p:spPr>
          <a:xfrm>
            <a:off x="4834169" y="1146231"/>
            <a:ext cx="1872004" cy="3328008"/>
          </a:xfrm>
          <a:prstGeom prst="rect">
            <a:avLst/>
          </a:prstGeom>
        </p:spPr>
      </p:pic>
      <p:pic>
        <p:nvPicPr>
          <p:cNvPr id="9" name="Picture 8">
            <a:extLst>
              <a:ext uri="{FF2B5EF4-FFF2-40B4-BE49-F238E27FC236}">
                <a16:creationId xmlns:a16="http://schemas.microsoft.com/office/drawing/2014/main" id="{321DBCEC-F48E-4FBF-ACC7-13036231BD43}"/>
              </a:ext>
            </a:extLst>
          </p:cNvPr>
          <p:cNvPicPr>
            <a:picLocks noChangeAspect="1"/>
          </p:cNvPicPr>
          <p:nvPr/>
        </p:nvPicPr>
        <p:blipFill>
          <a:blip r:embed="rId6"/>
          <a:stretch>
            <a:fillRect/>
          </a:stretch>
        </p:blipFill>
        <p:spPr>
          <a:xfrm>
            <a:off x="6904294" y="1146231"/>
            <a:ext cx="1713996" cy="3328008"/>
          </a:xfrm>
          <a:prstGeom prst="rect">
            <a:avLst/>
          </a:prstGeom>
        </p:spPr>
      </p:pic>
      <p:sp>
        <p:nvSpPr>
          <p:cNvPr id="8" name="TextBox 7">
            <a:extLst>
              <a:ext uri="{FF2B5EF4-FFF2-40B4-BE49-F238E27FC236}">
                <a16:creationId xmlns:a16="http://schemas.microsoft.com/office/drawing/2014/main" id="{6FA1F1CD-3C2E-47C7-8773-2DE2622342C4}"/>
              </a:ext>
            </a:extLst>
          </p:cNvPr>
          <p:cNvSpPr txBox="1"/>
          <p:nvPr/>
        </p:nvSpPr>
        <p:spPr>
          <a:xfrm>
            <a:off x="517675" y="4577462"/>
            <a:ext cx="4231758" cy="307777"/>
          </a:xfrm>
          <a:prstGeom prst="rect">
            <a:avLst/>
          </a:prstGeom>
          <a:noFill/>
        </p:spPr>
        <p:txBody>
          <a:bodyPr wrap="square" rtlCol="0">
            <a:spAutoFit/>
          </a:bodyPr>
          <a:lstStyle/>
          <a:p>
            <a:r>
              <a:rPr lang="en-US" b="1" dirty="0">
                <a:latin typeface="Google Sans Medium" panose="020B0604020202020204" charset="0"/>
                <a:ea typeface="Google Sans Medium" panose="020B0604020202020204" charset="0"/>
                <a:cs typeface="Google Sans Medium" panose="020B0604020202020204" charset="0"/>
              </a:rPr>
              <a:t>Link Project: </a:t>
            </a:r>
            <a:r>
              <a:rPr lang="en-US" dirty="0">
                <a:latin typeface="Google Sans Medium" panose="020B0604020202020204" charset="0"/>
                <a:ea typeface="Google Sans Medium" panose="020B0604020202020204" charset="0"/>
                <a:cs typeface="Google Sans Medium" panose="020B0604020202020204" charset="0"/>
                <a:hlinkClick r:id="rId7"/>
              </a:rPr>
              <a:t>Mockup </a:t>
            </a:r>
            <a:r>
              <a:rPr lang="en-US" dirty="0" err="1">
                <a:latin typeface="Google Sans Medium" panose="020B0604020202020204" charset="0"/>
                <a:ea typeface="Google Sans Medium" panose="020B0604020202020204" charset="0"/>
                <a:cs typeface="Google Sans Medium" panose="020B0604020202020204" charset="0"/>
                <a:hlinkClick r:id="rId7"/>
              </a:rPr>
              <a:t>Aplikasi</a:t>
            </a:r>
            <a:r>
              <a:rPr lang="en-US" dirty="0">
                <a:latin typeface="Google Sans Medium" panose="020B0604020202020204" charset="0"/>
                <a:ea typeface="Google Sans Medium" panose="020B0604020202020204" charset="0"/>
                <a:cs typeface="Google Sans Medium" panose="020B0604020202020204" charset="0"/>
                <a:hlinkClick r:id="rId7"/>
              </a:rPr>
              <a:t> </a:t>
            </a:r>
            <a:r>
              <a:rPr lang="en-US" dirty="0" err="1">
                <a:latin typeface="Google Sans Medium" panose="020B0604020202020204" charset="0"/>
                <a:ea typeface="Google Sans Medium" panose="020B0604020202020204" charset="0"/>
                <a:cs typeface="Google Sans Medium" panose="020B0604020202020204" charset="0"/>
                <a:hlinkClick r:id="rId7"/>
              </a:rPr>
              <a:t>Warung</a:t>
            </a:r>
            <a:r>
              <a:rPr lang="en-US" dirty="0">
                <a:latin typeface="Google Sans Medium" panose="020B0604020202020204" charset="0"/>
                <a:ea typeface="Google Sans Medium" panose="020B0604020202020204" charset="0"/>
                <a:cs typeface="Google Sans Medium" panose="020B0604020202020204" charset="0"/>
                <a:hlinkClick r:id="rId7"/>
              </a:rPr>
              <a:t> </a:t>
            </a:r>
            <a:r>
              <a:rPr lang="en-US" dirty="0" err="1">
                <a:latin typeface="Google Sans Medium" panose="020B0604020202020204" charset="0"/>
                <a:ea typeface="Google Sans Medium" panose="020B0604020202020204" charset="0"/>
                <a:cs typeface="Google Sans Medium" panose="020B0604020202020204" charset="0"/>
                <a:hlinkClick r:id="rId7"/>
              </a:rPr>
              <a:t>Seblak</a:t>
            </a:r>
            <a:endParaRPr lang="en-ID" dirty="0">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64"/>
          <p:cNvSpPr txBox="1"/>
          <p:nvPr/>
        </p:nvSpPr>
        <p:spPr>
          <a:xfrm>
            <a:off x="517675" y="448150"/>
            <a:ext cx="3533700"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Design System</a:t>
            </a:r>
            <a:endParaRPr sz="2400" dirty="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26FE65D5-98C1-45C5-B999-F7B2B03CAE7F}"/>
              </a:ext>
            </a:extLst>
          </p:cNvPr>
          <p:cNvPicPr>
            <a:picLocks noChangeAspect="1"/>
          </p:cNvPicPr>
          <p:nvPr/>
        </p:nvPicPr>
        <p:blipFill>
          <a:blip r:embed="rId3"/>
          <a:stretch>
            <a:fillRect/>
          </a:stretch>
        </p:blipFill>
        <p:spPr>
          <a:xfrm>
            <a:off x="4768603" y="30568"/>
            <a:ext cx="4375397" cy="5082363"/>
          </a:xfrm>
          <a:prstGeom prst="rect">
            <a:avLst/>
          </a:prstGeom>
        </p:spPr>
      </p:pic>
      <p:sp>
        <p:nvSpPr>
          <p:cNvPr id="10" name="TextBox 9">
            <a:extLst>
              <a:ext uri="{FF2B5EF4-FFF2-40B4-BE49-F238E27FC236}">
                <a16:creationId xmlns:a16="http://schemas.microsoft.com/office/drawing/2014/main" id="{11D6DA60-F691-40A8-8543-563566B27D80}"/>
              </a:ext>
            </a:extLst>
          </p:cNvPr>
          <p:cNvSpPr txBox="1"/>
          <p:nvPr/>
        </p:nvSpPr>
        <p:spPr>
          <a:xfrm>
            <a:off x="517675" y="1228345"/>
            <a:ext cx="2516149" cy="738664"/>
          </a:xfrm>
          <a:prstGeom prst="rect">
            <a:avLst/>
          </a:prstGeom>
          <a:noFill/>
        </p:spPr>
        <p:txBody>
          <a:bodyPr wrap="square">
            <a:spAutoFit/>
          </a:bodyPr>
          <a:lstStyle/>
          <a:p>
            <a:r>
              <a:rPr lang="en-US" b="1" dirty="0">
                <a:latin typeface="Google Sans Medium" panose="020B0604020202020204" charset="0"/>
                <a:ea typeface="Google Sans Medium" panose="020B0604020202020204" charset="0"/>
                <a:cs typeface="Google Sans Medium" panose="020B0604020202020204" charset="0"/>
              </a:rPr>
              <a:t>Link Project: </a:t>
            </a:r>
          </a:p>
          <a:p>
            <a:r>
              <a:rPr lang="en-US" dirty="0">
                <a:latin typeface="Google Sans Medium" panose="020B0604020202020204" charset="0"/>
                <a:ea typeface="Google Sans Medium" panose="020B0604020202020204" charset="0"/>
                <a:cs typeface="Google Sans Medium" panose="020B0604020202020204" charset="0"/>
                <a:hlinkClick r:id="rId4"/>
              </a:rPr>
              <a:t>Design System </a:t>
            </a:r>
            <a:r>
              <a:rPr lang="en-US" dirty="0" err="1">
                <a:latin typeface="Google Sans Medium" panose="020B0604020202020204" charset="0"/>
                <a:ea typeface="Google Sans Medium" panose="020B0604020202020204" charset="0"/>
                <a:cs typeface="Google Sans Medium" panose="020B0604020202020204" charset="0"/>
                <a:hlinkClick r:id="rId4"/>
              </a:rPr>
              <a:t>Aplikasi</a:t>
            </a:r>
            <a:r>
              <a:rPr lang="en-US" dirty="0">
                <a:latin typeface="Google Sans Medium" panose="020B0604020202020204" charset="0"/>
                <a:ea typeface="Google Sans Medium" panose="020B0604020202020204" charset="0"/>
                <a:cs typeface="Google Sans Medium" panose="020B0604020202020204" charset="0"/>
                <a:hlinkClick r:id="rId4"/>
              </a:rPr>
              <a:t> </a:t>
            </a:r>
            <a:r>
              <a:rPr lang="en-US" dirty="0" err="1">
                <a:latin typeface="Google Sans Medium" panose="020B0604020202020204" charset="0"/>
                <a:ea typeface="Google Sans Medium" panose="020B0604020202020204" charset="0"/>
                <a:cs typeface="Google Sans Medium" panose="020B0604020202020204" charset="0"/>
                <a:hlinkClick r:id="rId4"/>
              </a:rPr>
              <a:t>Warung</a:t>
            </a:r>
            <a:r>
              <a:rPr lang="en-US" dirty="0">
                <a:latin typeface="Google Sans Medium" panose="020B0604020202020204" charset="0"/>
                <a:ea typeface="Google Sans Medium" panose="020B0604020202020204" charset="0"/>
                <a:cs typeface="Google Sans Medium" panose="020B0604020202020204" charset="0"/>
                <a:hlinkClick r:id="rId4"/>
              </a:rPr>
              <a:t> </a:t>
            </a:r>
            <a:r>
              <a:rPr lang="en-US" dirty="0" err="1">
                <a:latin typeface="Google Sans Medium" panose="020B0604020202020204" charset="0"/>
                <a:ea typeface="Google Sans Medium" panose="020B0604020202020204" charset="0"/>
                <a:cs typeface="Google Sans Medium" panose="020B0604020202020204" charset="0"/>
                <a:hlinkClick r:id="rId4"/>
              </a:rPr>
              <a:t>Seblak</a:t>
            </a:r>
            <a:endParaRPr lang="en-ID" dirty="0">
              <a:latin typeface="Google Sans Medium" panose="020B0604020202020204" charset="0"/>
              <a:ea typeface="Google Sans Medium" panose="020B0604020202020204" charset="0"/>
              <a:cs typeface="Google Sans Medium"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5"/>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60" name="Google Shape;360;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5"/>
          <p:cNvSpPr txBox="1"/>
          <p:nvPr/>
        </p:nvSpPr>
        <p:spPr>
          <a:xfrm>
            <a:off x="711325" y="1917800"/>
            <a:ext cx="2049000" cy="117567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D" dirty="0" err="1">
                <a:solidFill>
                  <a:srgbClr val="5F6368"/>
                </a:solidFill>
                <a:latin typeface="Open Sans"/>
                <a:ea typeface="Open Sans"/>
                <a:cs typeface="Open Sans"/>
                <a:sym typeface="Open Sans"/>
              </a:rPr>
              <a:t>Menggunakan</a:t>
            </a:r>
            <a:r>
              <a:rPr lang="en-ID" dirty="0">
                <a:solidFill>
                  <a:srgbClr val="5F6368"/>
                </a:solidFill>
                <a:latin typeface="Open Sans"/>
                <a:ea typeface="Open Sans"/>
                <a:cs typeface="Open Sans"/>
                <a:sym typeface="Open Sans"/>
              </a:rPr>
              <a:t> ikon </a:t>
            </a:r>
            <a:r>
              <a:rPr lang="en-ID" dirty="0" err="1">
                <a:solidFill>
                  <a:srgbClr val="5F6368"/>
                </a:solidFill>
                <a:latin typeface="Open Sans"/>
                <a:ea typeface="Open Sans"/>
                <a:cs typeface="Open Sans"/>
                <a:sym typeface="Open Sans"/>
              </a:rPr>
              <a:t>untuk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membuat</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navigasi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menjadi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lebih</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mudah</a:t>
            </a:r>
            <a:endParaRPr dirty="0"/>
          </a:p>
        </p:txBody>
      </p:sp>
      <p:sp>
        <p:nvSpPr>
          <p:cNvPr id="362" name="Google Shape;362;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5"/>
          <p:cNvSpPr txBox="1"/>
          <p:nvPr/>
        </p:nvSpPr>
        <p:spPr>
          <a:xfrm>
            <a:off x="3368925" y="1917800"/>
            <a:ext cx="2049000" cy="191895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D" dirty="0" err="1">
                <a:solidFill>
                  <a:srgbClr val="5F6368"/>
                </a:solidFill>
                <a:latin typeface="Open Sans"/>
                <a:ea typeface="Open Sans"/>
                <a:cs typeface="Open Sans"/>
                <a:sym typeface="Open Sans"/>
              </a:rPr>
              <a:t>Menggunakan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gambar</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untuk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seblak</a:t>
            </a:r>
            <a:r>
              <a:rPr lang="en-ID" dirty="0">
                <a:solidFill>
                  <a:srgbClr val="5F6368"/>
                </a:solidFill>
                <a:latin typeface="Open Sans"/>
                <a:ea typeface="Open Sans"/>
                <a:cs typeface="Open Sans"/>
                <a:sym typeface="Open Sans"/>
              </a:rPr>
              <a:t> dan topping </a:t>
            </a:r>
            <a:r>
              <a:rPr lang="en-ID" dirty="0" err="1">
                <a:solidFill>
                  <a:srgbClr val="5F6368"/>
                </a:solidFill>
                <a:latin typeface="Open Sans"/>
                <a:ea typeface="Open Sans"/>
                <a:cs typeface="Open Sans"/>
                <a:sym typeface="Open Sans"/>
              </a:rPr>
              <a:t>tambahan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seblak</a:t>
            </a:r>
            <a:r>
              <a:rPr lang="en-ID" dirty="0">
                <a:solidFill>
                  <a:srgbClr val="5F6368"/>
                </a:solidFill>
                <a:latin typeface="Open Sans"/>
                <a:ea typeface="Open Sans"/>
                <a:cs typeface="Open Sans"/>
                <a:sym typeface="Open Sans"/>
              </a:rPr>
              <a:t> yang </a:t>
            </a:r>
            <a:r>
              <a:rPr lang="en-ID" dirty="0" err="1">
                <a:solidFill>
                  <a:srgbClr val="5F6368"/>
                </a:solidFill>
                <a:latin typeface="Open Sans"/>
                <a:ea typeface="Open Sans"/>
                <a:cs typeface="Open Sans"/>
                <a:sym typeface="Open Sans"/>
              </a:rPr>
              <a:t>jelas</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untuk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membantu</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semua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pengguna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mengerti</a:t>
            </a:r>
            <a:endParaRPr dirty="0">
              <a:solidFill>
                <a:srgbClr val="5F6368"/>
              </a:solidFill>
              <a:latin typeface="Open Sans"/>
              <a:ea typeface="Open Sans"/>
              <a:cs typeface="Open Sans"/>
              <a:sym typeface="Open Sans"/>
            </a:endParaRPr>
          </a:p>
        </p:txBody>
      </p:sp>
      <p:sp>
        <p:nvSpPr>
          <p:cNvPr id="364" name="Google Shape;364;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5"/>
          <p:cNvSpPr txBox="1"/>
          <p:nvPr/>
        </p:nvSpPr>
        <p:spPr>
          <a:xfrm>
            <a:off x="6026525" y="1917800"/>
            <a:ext cx="20490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dirty="0" err="1">
                <a:solidFill>
                  <a:srgbClr val="5F6368"/>
                </a:solidFill>
                <a:latin typeface="Open Sans"/>
                <a:ea typeface="Open Sans"/>
                <a:cs typeface="Open Sans"/>
                <a:sym typeface="Open Sans"/>
              </a:rPr>
              <a:t>Menggunakan</a:t>
            </a:r>
            <a:r>
              <a:rPr lang="en-US" dirty="0">
                <a:solidFill>
                  <a:srgbClr val="5F6368"/>
                </a:solidFill>
                <a:latin typeface="Open Sans"/>
                <a:ea typeface="Open Sans"/>
                <a:cs typeface="Open Sans"/>
                <a:sym typeface="Open Sans"/>
              </a:rPr>
              <a:t> simple navigation yang </a:t>
            </a:r>
            <a:r>
              <a:rPr lang="en-US" dirty="0" err="1">
                <a:solidFill>
                  <a:srgbClr val="5F6368"/>
                </a:solidFill>
                <a:latin typeface="Open Sans"/>
                <a:ea typeface="Open Sans"/>
                <a:cs typeface="Open Sans"/>
                <a:sym typeface="Open Sans"/>
              </a:rPr>
              <a:t>mudah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dipahami</a:t>
            </a:r>
            <a:endParaRPr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366" name="Google Shape;366;p65"/>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7" name="Google Shape;367;p65"/>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8" name="Google Shape;368;p65"/>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4" name="Google Shape;374;p66"/>
          <p:cNvSpPr txBox="1"/>
          <p:nvPr/>
        </p:nvSpPr>
        <p:spPr>
          <a:xfrm>
            <a:off x="517675" y="4481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7" name="TextBox 6">
            <a:extLst>
              <a:ext uri="{FF2B5EF4-FFF2-40B4-BE49-F238E27FC236}">
                <a16:creationId xmlns:a16="http://schemas.microsoft.com/office/drawing/2014/main" id="{2DBF6167-2B86-4F78-B825-D310047C9122}"/>
              </a:ext>
            </a:extLst>
          </p:cNvPr>
          <p:cNvSpPr txBox="1"/>
          <p:nvPr/>
        </p:nvSpPr>
        <p:spPr>
          <a:xfrm>
            <a:off x="517675" y="1833086"/>
            <a:ext cx="2224200" cy="738664"/>
          </a:xfrm>
          <a:prstGeom prst="rect">
            <a:avLst/>
          </a:prstGeom>
          <a:noFill/>
        </p:spPr>
        <p:txBody>
          <a:bodyPr wrap="square">
            <a:spAutoFit/>
          </a:bodyPr>
          <a:lstStyle/>
          <a:p>
            <a:r>
              <a:rPr lang="en-US" b="1" dirty="0">
                <a:latin typeface="Google Sans Medium" panose="020B0604020202020204" charset="0"/>
                <a:ea typeface="Google Sans Medium" panose="020B0604020202020204" charset="0"/>
                <a:cs typeface="Google Sans Medium" panose="020B0604020202020204" charset="0"/>
              </a:rPr>
              <a:t>Link Project: </a:t>
            </a:r>
          </a:p>
          <a:p>
            <a:r>
              <a:rPr lang="en-US" dirty="0">
                <a:latin typeface="Google Sans Medium" panose="020B0604020202020204" charset="0"/>
                <a:ea typeface="Google Sans Medium" panose="020B0604020202020204" charset="0"/>
                <a:cs typeface="Google Sans Medium" panose="020B0604020202020204" charset="0"/>
                <a:hlinkClick r:id="rId3"/>
              </a:rPr>
              <a:t>High-Fidelity Prototype </a:t>
            </a:r>
            <a:r>
              <a:rPr lang="en-US" dirty="0" err="1">
                <a:latin typeface="Google Sans Medium" panose="020B0604020202020204" charset="0"/>
                <a:ea typeface="Google Sans Medium" panose="020B0604020202020204" charset="0"/>
                <a:cs typeface="Google Sans Medium" panose="020B0604020202020204" charset="0"/>
                <a:hlinkClick r:id="rId3"/>
              </a:rPr>
              <a:t>Aplikasi</a:t>
            </a:r>
            <a:r>
              <a:rPr lang="en-US" dirty="0">
                <a:latin typeface="Google Sans Medium" panose="020B0604020202020204" charset="0"/>
                <a:ea typeface="Google Sans Medium" panose="020B0604020202020204" charset="0"/>
                <a:cs typeface="Google Sans Medium" panose="020B0604020202020204" charset="0"/>
                <a:hlinkClick r:id="rId3"/>
              </a:rPr>
              <a:t> </a:t>
            </a:r>
            <a:r>
              <a:rPr lang="en-US" dirty="0" err="1">
                <a:latin typeface="Google Sans Medium" panose="020B0604020202020204" charset="0"/>
                <a:ea typeface="Google Sans Medium" panose="020B0604020202020204" charset="0"/>
                <a:cs typeface="Google Sans Medium" panose="020B0604020202020204" charset="0"/>
                <a:hlinkClick r:id="rId3"/>
              </a:rPr>
              <a:t>Warung</a:t>
            </a:r>
            <a:r>
              <a:rPr lang="en-US" dirty="0">
                <a:latin typeface="Google Sans Medium" panose="020B0604020202020204" charset="0"/>
                <a:ea typeface="Google Sans Medium" panose="020B0604020202020204" charset="0"/>
                <a:cs typeface="Google Sans Medium" panose="020B0604020202020204" charset="0"/>
                <a:hlinkClick r:id="rId3"/>
              </a:rPr>
              <a:t> </a:t>
            </a:r>
            <a:r>
              <a:rPr lang="en-US" dirty="0" err="1">
                <a:latin typeface="Google Sans Medium" panose="020B0604020202020204" charset="0"/>
                <a:ea typeface="Google Sans Medium" panose="020B0604020202020204" charset="0"/>
                <a:cs typeface="Google Sans Medium" panose="020B0604020202020204" charset="0"/>
                <a:hlinkClick r:id="rId3"/>
              </a:rPr>
              <a:t>Seblak</a:t>
            </a:r>
            <a:endParaRPr lang="en-ID" dirty="0">
              <a:latin typeface="Google Sans Medium" panose="020B0604020202020204" charset="0"/>
              <a:ea typeface="Google Sans Medium" panose="020B0604020202020204" charset="0"/>
              <a:cs typeface="Google Sans Medium" panose="020B0604020202020204" charset="0"/>
            </a:endParaRPr>
          </a:p>
        </p:txBody>
      </p:sp>
      <p:pic>
        <p:nvPicPr>
          <p:cNvPr id="9" name="Picture 8">
            <a:extLst>
              <a:ext uri="{FF2B5EF4-FFF2-40B4-BE49-F238E27FC236}">
                <a16:creationId xmlns:a16="http://schemas.microsoft.com/office/drawing/2014/main" id="{C012CB16-1E7D-48CC-AE1E-CA34EDC7C9E0}"/>
              </a:ext>
            </a:extLst>
          </p:cNvPr>
          <p:cNvPicPr>
            <a:picLocks noChangeAspect="1"/>
          </p:cNvPicPr>
          <p:nvPr/>
        </p:nvPicPr>
        <p:blipFill>
          <a:blip r:embed="rId4"/>
          <a:stretch>
            <a:fillRect/>
          </a:stretch>
        </p:blipFill>
        <p:spPr>
          <a:xfrm>
            <a:off x="3683764" y="0"/>
            <a:ext cx="5460236"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80"/>
        <p:cNvGrpSpPr/>
        <p:nvPr/>
      </p:nvGrpSpPr>
      <p:grpSpPr>
        <a:xfrm>
          <a:off x="0" y="0"/>
          <a:ext cx="0" cy="0"/>
          <a:chOff x="0" y="0"/>
          <a:chExt cx="0" cy="0"/>
        </a:xfrm>
      </p:grpSpPr>
      <p:sp>
        <p:nvSpPr>
          <p:cNvPr id="381" name="Google Shape;381;p67"/>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382" name="Google Shape;382;p6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83" name="Google Shape;383;p6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3"/>
          <p:cNvSpPr txBox="1"/>
          <p:nvPr/>
        </p:nvSpPr>
        <p:spPr>
          <a:xfrm>
            <a:off x="517675"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Masalah: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Kebutuhan aplikasi dalam pemesanan secara online dengan kemudahan memberikan kebebasan memilih topping tambahan sama seperti pada saat memesan langsung di warung atau secara offline.</a:t>
            </a:r>
            <a:endParaRPr sz="1200" b="1" dirty="0">
              <a:solidFill>
                <a:srgbClr val="4285F4"/>
              </a:solidFill>
              <a:latin typeface="Open Sans"/>
              <a:ea typeface="Open Sans"/>
              <a:cs typeface="Open Sans"/>
              <a:sym typeface="Open Sans"/>
            </a:endParaRPr>
          </a:p>
        </p:txBody>
      </p:sp>
      <p:sp>
        <p:nvSpPr>
          <p:cNvPr id="159" name="Google Shape;159;p43"/>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0" name="Google Shape;160;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3"/>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Tujuan: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Merancang aplikasi untuk warung seblak yang memungkinkan pengguna memesan seblak secara online dan memberikan kebebasan dalam memilih topping tambahan.</a:t>
            </a:r>
            <a:endParaRPr sz="1200" dirty="0">
              <a:solidFill>
                <a:srgbClr val="5F6368"/>
              </a:solidFill>
              <a:latin typeface="Open Sans"/>
              <a:ea typeface="Open Sans"/>
              <a:cs typeface="Open Sans"/>
              <a:sym typeface="Open Sans"/>
            </a:endParaRPr>
          </a:p>
        </p:txBody>
      </p:sp>
      <p:sp>
        <p:nvSpPr>
          <p:cNvPr id="162" name="Google Shape;162;p43"/>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3"/>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4" name="Google Shape;164;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8"/>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Usability Study Plan</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F644BEE-94E6-48D2-A232-606555FC2900}"/>
              </a:ext>
            </a:extLst>
          </p:cNvPr>
          <p:cNvPicPr>
            <a:picLocks noChangeAspect="1"/>
          </p:cNvPicPr>
          <p:nvPr/>
        </p:nvPicPr>
        <p:blipFill>
          <a:blip r:embed="rId3"/>
          <a:stretch>
            <a:fillRect/>
          </a:stretch>
        </p:blipFill>
        <p:spPr>
          <a:xfrm>
            <a:off x="0" y="942067"/>
            <a:ext cx="4238530" cy="2463964"/>
          </a:xfrm>
          <a:prstGeom prst="rect">
            <a:avLst/>
          </a:prstGeom>
        </p:spPr>
      </p:pic>
      <p:pic>
        <p:nvPicPr>
          <p:cNvPr id="5" name="Picture 4">
            <a:extLst>
              <a:ext uri="{FF2B5EF4-FFF2-40B4-BE49-F238E27FC236}">
                <a16:creationId xmlns:a16="http://schemas.microsoft.com/office/drawing/2014/main" id="{4B9354E1-517F-441B-B6F6-A4AD79F992D7}"/>
              </a:ext>
            </a:extLst>
          </p:cNvPr>
          <p:cNvPicPr>
            <a:picLocks noChangeAspect="1"/>
          </p:cNvPicPr>
          <p:nvPr/>
        </p:nvPicPr>
        <p:blipFill>
          <a:blip r:embed="rId4"/>
          <a:stretch>
            <a:fillRect/>
          </a:stretch>
        </p:blipFill>
        <p:spPr>
          <a:xfrm>
            <a:off x="4480076" y="942067"/>
            <a:ext cx="4571776" cy="2526628"/>
          </a:xfrm>
          <a:prstGeom prst="rect">
            <a:avLst/>
          </a:prstGeom>
        </p:spPr>
      </p:pic>
      <p:pic>
        <p:nvPicPr>
          <p:cNvPr id="7" name="Picture 6">
            <a:extLst>
              <a:ext uri="{FF2B5EF4-FFF2-40B4-BE49-F238E27FC236}">
                <a16:creationId xmlns:a16="http://schemas.microsoft.com/office/drawing/2014/main" id="{353ECAA6-866F-484C-959D-7681D36E9ECA}"/>
              </a:ext>
            </a:extLst>
          </p:cNvPr>
          <p:cNvPicPr>
            <a:picLocks noChangeAspect="1"/>
          </p:cNvPicPr>
          <p:nvPr/>
        </p:nvPicPr>
        <p:blipFill>
          <a:blip r:embed="rId5"/>
          <a:stretch>
            <a:fillRect/>
          </a:stretch>
        </p:blipFill>
        <p:spPr>
          <a:xfrm>
            <a:off x="1339554" y="3514464"/>
            <a:ext cx="5797952" cy="15849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69"/>
          <p:cNvSpPr txBox="1"/>
          <p:nvPr/>
        </p:nvSpPr>
        <p:spPr>
          <a:xfrm>
            <a:off x="517675" y="524350"/>
            <a:ext cx="3533700"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Affinity Diagram</a:t>
            </a:r>
            <a:endParaRPr sz="2400" dirty="0">
              <a:solidFill>
                <a:srgbClr val="5F6368"/>
              </a:solidFill>
              <a:latin typeface="Open Sans"/>
              <a:ea typeface="Open Sans"/>
              <a:cs typeface="Open Sans"/>
              <a:sym typeface="Open Sans"/>
            </a:endParaRPr>
          </a:p>
        </p:txBody>
      </p:sp>
      <p:sp>
        <p:nvSpPr>
          <p:cNvPr id="398" name="Google Shape;398;p69"/>
          <p:cNvSpPr txBox="1"/>
          <p:nvPr/>
        </p:nvSpPr>
        <p:spPr>
          <a:xfrm>
            <a:off x="517675" y="1133717"/>
            <a:ext cx="1835665"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dk2"/>
                </a:solidFill>
                <a:latin typeface="Open Sans"/>
                <a:ea typeface="Open Sans"/>
                <a:cs typeface="Open Sans"/>
                <a:sym typeface="Open Sans"/>
                <a:hlinkClick r:id="rId3"/>
              </a:rPr>
              <a:t>Detail Hasil Testing</a:t>
            </a:r>
            <a:endParaRPr dirty="0">
              <a:solidFill>
                <a:schemeClr val="dk2"/>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FB4FCFA8-8DE2-4A3F-8973-067A01E6EE5A}"/>
              </a:ext>
            </a:extLst>
          </p:cNvPr>
          <p:cNvPicPr>
            <a:picLocks noChangeAspect="1"/>
          </p:cNvPicPr>
          <p:nvPr/>
        </p:nvPicPr>
        <p:blipFill>
          <a:blip r:embed="rId4"/>
          <a:stretch>
            <a:fillRect/>
          </a:stretch>
        </p:blipFill>
        <p:spPr>
          <a:xfrm>
            <a:off x="2205578" y="1179423"/>
            <a:ext cx="1835665" cy="2841674"/>
          </a:xfrm>
          <a:prstGeom prst="rect">
            <a:avLst/>
          </a:prstGeom>
        </p:spPr>
      </p:pic>
      <p:pic>
        <p:nvPicPr>
          <p:cNvPr id="7" name="Picture 6">
            <a:extLst>
              <a:ext uri="{FF2B5EF4-FFF2-40B4-BE49-F238E27FC236}">
                <a16:creationId xmlns:a16="http://schemas.microsoft.com/office/drawing/2014/main" id="{B94F7C6C-D3B5-4F8E-9A67-75A2A38892B1}"/>
              </a:ext>
            </a:extLst>
          </p:cNvPr>
          <p:cNvPicPr>
            <a:picLocks noChangeAspect="1"/>
          </p:cNvPicPr>
          <p:nvPr/>
        </p:nvPicPr>
        <p:blipFill>
          <a:blip r:embed="rId5"/>
          <a:stretch>
            <a:fillRect/>
          </a:stretch>
        </p:blipFill>
        <p:spPr>
          <a:xfrm>
            <a:off x="4041243" y="1248299"/>
            <a:ext cx="2228727" cy="2646900"/>
          </a:xfrm>
          <a:prstGeom prst="rect">
            <a:avLst/>
          </a:prstGeom>
        </p:spPr>
      </p:pic>
      <p:pic>
        <p:nvPicPr>
          <p:cNvPr id="9" name="Picture 8">
            <a:extLst>
              <a:ext uri="{FF2B5EF4-FFF2-40B4-BE49-F238E27FC236}">
                <a16:creationId xmlns:a16="http://schemas.microsoft.com/office/drawing/2014/main" id="{BBBD5379-EF6A-4A8F-8E56-0ECFBA6154C7}"/>
              </a:ext>
            </a:extLst>
          </p:cNvPr>
          <p:cNvPicPr>
            <a:picLocks noChangeAspect="1"/>
          </p:cNvPicPr>
          <p:nvPr/>
        </p:nvPicPr>
        <p:blipFill>
          <a:blip r:embed="rId6"/>
          <a:stretch>
            <a:fillRect/>
          </a:stretch>
        </p:blipFill>
        <p:spPr>
          <a:xfrm>
            <a:off x="6269970" y="905411"/>
            <a:ext cx="2904426" cy="33326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0"/>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04" name="Google Shape;404;p70"/>
          <p:cNvSpPr txBox="1"/>
          <p:nvPr/>
        </p:nvSpPr>
        <p:spPr>
          <a:xfrm>
            <a:off x="532875" y="1050575"/>
            <a:ext cx="7873500" cy="68015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ID" dirty="0" err="1">
                <a:solidFill>
                  <a:srgbClr val="5F6368"/>
                </a:solidFill>
                <a:latin typeface="Open Sans"/>
                <a:ea typeface="Open Sans"/>
                <a:cs typeface="Open Sans"/>
                <a:sym typeface="Open Sans"/>
              </a:rPr>
              <a:t>Usbility</a:t>
            </a:r>
            <a:r>
              <a:rPr lang="en-ID" dirty="0">
                <a:solidFill>
                  <a:srgbClr val="5F6368"/>
                </a:solidFill>
                <a:latin typeface="Open Sans"/>
                <a:ea typeface="Open Sans"/>
                <a:cs typeface="Open Sans"/>
                <a:sym typeface="Open Sans"/>
              </a:rPr>
              <a:t> Study </a:t>
            </a:r>
            <a:r>
              <a:rPr lang="en-ID" dirty="0" err="1">
                <a:solidFill>
                  <a:srgbClr val="5F6368"/>
                </a:solidFill>
                <a:latin typeface="Open Sans"/>
                <a:ea typeface="Open Sans"/>
                <a:cs typeface="Open Sans"/>
                <a:sym typeface="Open Sans"/>
              </a:rPr>
              <a:t>dilakukan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secara</a:t>
            </a:r>
            <a:r>
              <a:rPr lang="en-ID" dirty="0">
                <a:solidFill>
                  <a:srgbClr val="5F6368"/>
                </a:solidFill>
                <a:latin typeface="Open Sans"/>
                <a:ea typeface="Open Sans"/>
                <a:cs typeface="Open Sans"/>
                <a:sym typeface="Open Sans"/>
              </a:rPr>
              <a:t> Unmoderated yang </a:t>
            </a:r>
            <a:r>
              <a:rPr lang="en-ID" dirty="0" err="1">
                <a:solidFill>
                  <a:srgbClr val="5F6368"/>
                </a:solidFill>
                <a:latin typeface="Open Sans"/>
                <a:ea typeface="Open Sans"/>
                <a:cs typeface="Open Sans"/>
                <a:sym typeface="Open Sans"/>
              </a:rPr>
              <a:t>bertujuan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untuk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mengetahui</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seberapa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mudah</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alur</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pemesanan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seblak</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dengan</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jumlah</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partisipan</a:t>
            </a:r>
            <a:r>
              <a:rPr lang="en-ID" dirty="0">
                <a:solidFill>
                  <a:srgbClr val="5F6368"/>
                </a:solidFill>
                <a:latin typeface="Open Sans"/>
                <a:ea typeface="Open Sans"/>
                <a:cs typeface="Open Sans"/>
                <a:sym typeface="Open Sans"/>
              </a:rPr>
              <a:t> 4 </a:t>
            </a:r>
            <a:r>
              <a:rPr lang="en-ID" dirty="0" err="1">
                <a:solidFill>
                  <a:srgbClr val="5F6368"/>
                </a:solidFill>
                <a:latin typeface="Open Sans"/>
                <a:ea typeface="Open Sans"/>
                <a:cs typeface="Open Sans"/>
                <a:sym typeface="Open Sans"/>
              </a:rPr>
              <a:t>pecinta</a:t>
            </a:r>
            <a:r>
              <a:rPr lang="en-ID" dirty="0">
                <a:solidFill>
                  <a:srgbClr val="5F6368"/>
                </a:solidFill>
                <a:latin typeface="Open Sans"/>
                <a:ea typeface="Open Sans"/>
                <a:cs typeface="Open Sans"/>
                <a:sym typeface="Open Sans"/>
              </a:rPr>
              <a:t> </a:t>
            </a:r>
            <a:r>
              <a:rPr lang="en-ID" dirty="0" err="1">
                <a:solidFill>
                  <a:srgbClr val="5F6368"/>
                </a:solidFill>
                <a:latin typeface="Open Sans"/>
                <a:ea typeface="Open Sans"/>
                <a:cs typeface="Open Sans"/>
                <a:sym typeface="Open Sans"/>
              </a:rPr>
              <a:t>seblak</a:t>
            </a:r>
            <a:r>
              <a:rPr lang="en-ID"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p:txBody>
      </p:sp>
      <p:sp>
        <p:nvSpPr>
          <p:cNvPr id="405" name="Google Shape;405;p70"/>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406" name="Google Shape;406;p70"/>
          <p:cNvSpPr/>
          <p:nvPr/>
        </p:nvSpPr>
        <p:spPr>
          <a:xfrm>
            <a:off x="456675" y="2422775"/>
            <a:ext cx="7949700" cy="2063700"/>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0"/>
          <p:cNvSpPr txBox="1"/>
          <p:nvPr/>
        </p:nvSpPr>
        <p:spPr>
          <a:xfrm>
            <a:off x="963300" y="2568500"/>
            <a:ext cx="72342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Ternyata pengguna membutuhkan penanda yang lebih jelas pada topping tambahan pada menu kustomisasi</a:t>
            </a:r>
            <a:endParaRPr dirty="0">
              <a:solidFill>
                <a:srgbClr val="5F6368"/>
              </a:solidFill>
              <a:latin typeface="Open Sans"/>
              <a:ea typeface="Open Sans"/>
              <a:cs typeface="Open Sans"/>
              <a:sym typeface="Open Sans"/>
            </a:endParaRPr>
          </a:p>
        </p:txBody>
      </p:sp>
      <p:sp>
        <p:nvSpPr>
          <p:cNvPr id="408" name="Google Shape;408;p70"/>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09" name="Google Shape;409;p70"/>
          <p:cNvSpPr txBox="1"/>
          <p:nvPr/>
        </p:nvSpPr>
        <p:spPr>
          <a:xfrm>
            <a:off x="963300" y="3198325"/>
            <a:ext cx="73548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err="1">
                <a:solidFill>
                  <a:srgbClr val="5F6368"/>
                </a:solidFill>
                <a:latin typeface="Open Sans"/>
                <a:ea typeface="Open Sans"/>
                <a:cs typeface="Open Sans"/>
                <a:sym typeface="Open Sans"/>
              </a:rPr>
              <a:t>Ternyata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pengguna</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membutuhkan</a:t>
            </a:r>
            <a:r>
              <a:rPr lang="en-US" dirty="0">
                <a:solidFill>
                  <a:srgbClr val="5F6368"/>
                </a:solidFill>
                <a:latin typeface="Open Sans"/>
                <a:ea typeface="Open Sans"/>
                <a:cs typeface="Open Sans"/>
                <a:sym typeface="Open Sans"/>
              </a:rPr>
              <a:t> text field yang </a:t>
            </a:r>
            <a:r>
              <a:rPr lang="en-US" dirty="0" err="1">
                <a:solidFill>
                  <a:srgbClr val="5F6368"/>
                </a:solidFill>
                <a:latin typeface="Open Sans"/>
                <a:ea typeface="Open Sans"/>
                <a:cs typeface="Open Sans"/>
                <a:sym typeface="Open Sans"/>
              </a:rPr>
              <a:t>lebih</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besar</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untuk</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catatan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pesanan</a:t>
            </a:r>
            <a:r>
              <a:rPr lang="en-US" dirty="0">
                <a:solidFill>
                  <a:srgbClr val="5F6368"/>
                </a:solidFill>
                <a:latin typeface="Open Sans"/>
                <a:ea typeface="Open Sans"/>
                <a:cs typeface="Open Sans"/>
                <a:sym typeface="Open Sans"/>
              </a:rPr>
              <a:t> </a:t>
            </a:r>
            <a:r>
              <a:rPr lang="en-US" dirty="0" err="1">
                <a:solidFill>
                  <a:srgbClr val="5F6368"/>
                </a:solidFill>
                <a:latin typeface="Open Sans"/>
                <a:ea typeface="Open Sans"/>
                <a:cs typeface="Open Sans"/>
                <a:sym typeface="Open Sans"/>
              </a:rPr>
              <a:t>seperti</a:t>
            </a:r>
            <a:r>
              <a:rPr lang="en-US" dirty="0">
                <a:solidFill>
                  <a:srgbClr val="5F6368"/>
                </a:solidFill>
                <a:latin typeface="Open Sans"/>
                <a:ea typeface="Open Sans"/>
                <a:cs typeface="Open Sans"/>
                <a:sym typeface="Open Sans"/>
              </a:rPr>
              <a:t> text area</a:t>
            </a:r>
            <a:endParaRPr dirty="0">
              <a:solidFill>
                <a:srgbClr val="5F6368"/>
              </a:solidFill>
              <a:latin typeface="Open Sans"/>
              <a:ea typeface="Open Sans"/>
              <a:cs typeface="Open Sans"/>
              <a:sym typeface="Open Sans"/>
            </a:endParaRPr>
          </a:p>
        </p:txBody>
      </p:sp>
      <p:sp>
        <p:nvSpPr>
          <p:cNvPr id="410" name="Google Shape;410;p70"/>
          <p:cNvSpPr/>
          <p:nvPr/>
        </p:nvSpPr>
        <p:spPr>
          <a:xfrm>
            <a:off x="650325" y="3261023"/>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11" name="Google Shape;411;p70"/>
          <p:cNvSpPr txBox="1"/>
          <p:nvPr/>
        </p:nvSpPr>
        <p:spPr>
          <a:xfrm>
            <a:off x="916165" y="3828150"/>
            <a:ext cx="72813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Ternyata tampilan aplikasi sudah cukup bagus menurut daru 4 partisipan yang menggunakan prototype</a:t>
            </a:r>
            <a:endParaRPr dirty="0">
              <a:solidFill>
                <a:srgbClr val="5F6368"/>
              </a:solidFill>
              <a:latin typeface="Open Sans"/>
              <a:ea typeface="Open Sans"/>
              <a:cs typeface="Open Sans"/>
              <a:sym typeface="Open Sans"/>
            </a:endParaRPr>
          </a:p>
        </p:txBody>
      </p:sp>
      <p:sp>
        <p:nvSpPr>
          <p:cNvPr id="412" name="Google Shape;412;p70"/>
          <p:cNvSpPr/>
          <p:nvPr/>
        </p:nvSpPr>
        <p:spPr>
          <a:xfrm>
            <a:off x="650313" y="389084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1"/>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8" name="Google Shape;418;p71"/>
          <p:cNvSpPr txBox="1"/>
          <p:nvPr/>
        </p:nvSpPr>
        <p:spPr>
          <a:xfrm>
            <a:off x="517675" y="1129005"/>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Supaya grup topping tambahan terlihat lebih jelas warna bordernya diganti menjadi warna utama aplikasi yaitu oranye kemerahan serta untuk catatan pesanannya diubah dari text field yang cukup kecil menjadi text area yang cukup besar.</a:t>
            </a:r>
            <a:endParaRPr dirty="0"/>
          </a:p>
        </p:txBody>
      </p:sp>
      <p:sp>
        <p:nvSpPr>
          <p:cNvPr id="419" name="Google Shape;419;p71"/>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1"/>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3" name="Google Shape;423;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4" name="Google Shape;424;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3" name="Picture 2">
            <a:extLst>
              <a:ext uri="{FF2B5EF4-FFF2-40B4-BE49-F238E27FC236}">
                <a16:creationId xmlns:a16="http://schemas.microsoft.com/office/drawing/2014/main" id="{119F4AD2-53A7-4C36-ACDC-80BF3F9AAF11}"/>
              </a:ext>
            </a:extLst>
          </p:cNvPr>
          <p:cNvPicPr>
            <a:picLocks noChangeAspect="1"/>
          </p:cNvPicPr>
          <p:nvPr/>
        </p:nvPicPr>
        <p:blipFill>
          <a:blip r:embed="rId3"/>
          <a:stretch>
            <a:fillRect/>
          </a:stretch>
        </p:blipFill>
        <p:spPr>
          <a:xfrm>
            <a:off x="6604488" y="1250000"/>
            <a:ext cx="2158200" cy="3576320"/>
          </a:xfrm>
          <a:prstGeom prst="rect">
            <a:avLst/>
          </a:prstGeom>
        </p:spPr>
      </p:pic>
      <p:pic>
        <p:nvPicPr>
          <p:cNvPr id="5" name="Picture 4">
            <a:extLst>
              <a:ext uri="{FF2B5EF4-FFF2-40B4-BE49-F238E27FC236}">
                <a16:creationId xmlns:a16="http://schemas.microsoft.com/office/drawing/2014/main" id="{5520FCF1-3453-4F93-ABB6-3D7FA768CBC6}"/>
              </a:ext>
            </a:extLst>
          </p:cNvPr>
          <p:cNvPicPr>
            <a:picLocks noChangeAspect="1"/>
          </p:cNvPicPr>
          <p:nvPr/>
        </p:nvPicPr>
        <p:blipFill>
          <a:blip r:embed="rId4"/>
          <a:stretch>
            <a:fillRect/>
          </a:stretch>
        </p:blipFill>
        <p:spPr>
          <a:xfrm>
            <a:off x="3568894" y="1268300"/>
            <a:ext cx="2236031" cy="372064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29"/>
        <p:cNvGrpSpPr/>
        <p:nvPr/>
      </p:nvGrpSpPr>
      <p:grpSpPr>
        <a:xfrm>
          <a:off x="0" y="0"/>
          <a:ext cx="0" cy="0"/>
          <a:chOff x="0" y="0"/>
          <a:chExt cx="0" cy="0"/>
        </a:xfrm>
      </p:grpSpPr>
      <p:sp>
        <p:nvSpPr>
          <p:cNvPr id="430" name="Google Shape;430;p72"/>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31" name="Google Shape;431;p72"/>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2" name="Google Shape;432;p7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3"/>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38" name="Google Shape;438;p73"/>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Dampak: </a:t>
            </a:r>
            <a:endParaRPr dirty="0">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Dampak aplikasi yang dibuat cukup memudahkan pengguna dalam melakukan kustomisasi topping seblak dengan tampilan yang cukup bagus.</a:t>
            </a:r>
            <a:endParaRPr sz="1200" b="1" dirty="0">
              <a:solidFill>
                <a:srgbClr val="1967D2"/>
              </a:solidFill>
              <a:latin typeface="Open Sans"/>
              <a:ea typeface="Open Sans"/>
              <a:cs typeface="Open Sans"/>
              <a:sym typeface="Open Sans"/>
            </a:endParaRPr>
          </a:p>
        </p:txBody>
      </p:sp>
      <p:sp>
        <p:nvSpPr>
          <p:cNvPr id="439" name="Google Shape;439;p73"/>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3"/>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Pelajaran yang Didapat:</a:t>
            </a:r>
            <a:endParaRPr dirty="0">
              <a:solidFill>
                <a:srgbClr val="11C5C6"/>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Pada studi kasus ini saya memahami bahwa pengguna adalah hal yang utama, karena dari awal studi kasus ini mulai dari berempati sampai testing pengguna selalu menjadi faktor utama yang perlu dipertimbangkan.	</a:t>
            </a:r>
            <a:endParaRPr sz="1200" b="1" dirty="0">
              <a:solidFill>
                <a:srgbClr val="4285F4"/>
              </a:solidFill>
              <a:latin typeface="Open Sans"/>
              <a:ea typeface="Open Sans"/>
              <a:cs typeface="Open Sans"/>
              <a:sym typeface="Open Sans"/>
            </a:endParaRPr>
          </a:p>
        </p:txBody>
      </p:sp>
      <p:sp>
        <p:nvSpPr>
          <p:cNvPr id="441" name="Google Shape;441;p73"/>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3"/>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43" name="Google Shape;443;p73"/>
          <p:cNvGrpSpPr/>
          <p:nvPr/>
        </p:nvGrpSpPr>
        <p:grpSpPr>
          <a:xfrm>
            <a:off x="4605678" y="1676963"/>
            <a:ext cx="293543" cy="227362"/>
            <a:chOff x="420350" y="238125"/>
            <a:chExt cx="6779275" cy="5238750"/>
          </a:xfrm>
        </p:grpSpPr>
        <p:sp>
          <p:nvSpPr>
            <p:cNvPr id="444" name="Google Shape;444;p73"/>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3"/>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3"/>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3"/>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4"/>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53" name="Google Shape;453;p74"/>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4"/>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D" sz="1200" dirty="0" err="1">
                <a:solidFill>
                  <a:srgbClr val="5F6368"/>
                </a:solidFill>
                <a:latin typeface="Open Sans"/>
                <a:ea typeface="Open Sans"/>
                <a:cs typeface="Open Sans"/>
                <a:sym typeface="Open Sans"/>
              </a:rPr>
              <a:t>Melakukan</a:t>
            </a:r>
            <a:r>
              <a:rPr lang="en-ID" sz="1200" dirty="0">
                <a:solidFill>
                  <a:srgbClr val="5F6368"/>
                </a:solidFill>
                <a:latin typeface="Open Sans"/>
                <a:ea typeface="Open Sans"/>
                <a:cs typeface="Open Sans"/>
                <a:sym typeface="Open Sans"/>
              </a:rPr>
              <a:t> usability </a:t>
            </a:r>
            <a:r>
              <a:rPr lang="en-ID" sz="1200" dirty="0" err="1">
                <a:solidFill>
                  <a:srgbClr val="5F6368"/>
                </a:solidFill>
                <a:latin typeface="Open Sans"/>
                <a:ea typeface="Open Sans"/>
                <a:cs typeface="Open Sans"/>
                <a:sym typeface="Open Sans"/>
              </a:rPr>
              <a:t>lagi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untuk</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memvalidasi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apakah</a:t>
            </a:r>
            <a:r>
              <a:rPr lang="en-ID" sz="1200" dirty="0">
                <a:solidFill>
                  <a:srgbClr val="5F6368"/>
                </a:solidFill>
                <a:latin typeface="Open Sans"/>
                <a:ea typeface="Open Sans"/>
                <a:cs typeface="Open Sans"/>
                <a:sym typeface="Open Sans"/>
              </a:rPr>
              <a:t> pain point yang </a:t>
            </a:r>
            <a:r>
              <a:rPr lang="en-ID" sz="1200" dirty="0" err="1">
                <a:solidFill>
                  <a:srgbClr val="5F6368"/>
                </a:solidFill>
                <a:latin typeface="Open Sans"/>
                <a:ea typeface="Open Sans"/>
                <a:cs typeface="Open Sans"/>
                <a:sym typeface="Open Sans"/>
              </a:rPr>
              <a:t>masih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dialami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pengguna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telah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ditangani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secara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efektif</a:t>
            </a:r>
            <a:r>
              <a:rPr lang="en-ID" sz="1200" dirty="0">
                <a:solidFill>
                  <a:srgbClr val="5F6368"/>
                </a:solidFill>
                <a:latin typeface="Open Sans"/>
                <a:ea typeface="Open Sans"/>
                <a:cs typeface="Open Sans"/>
                <a:sym typeface="Open Sans"/>
              </a:rPr>
              <a:t>.</a:t>
            </a:r>
          </a:p>
        </p:txBody>
      </p:sp>
      <p:sp>
        <p:nvSpPr>
          <p:cNvPr id="455" name="Google Shape;455;p74"/>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4"/>
          <p:cNvSpPr txBox="1"/>
          <p:nvPr/>
        </p:nvSpPr>
        <p:spPr>
          <a:xfrm>
            <a:off x="33689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D" sz="1200" dirty="0" err="1">
                <a:solidFill>
                  <a:srgbClr val="5F6368"/>
                </a:solidFill>
                <a:latin typeface="Open Sans"/>
                <a:ea typeface="Open Sans"/>
                <a:cs typeface="Open Sans"/>
                <a:sym typeface="Open Sans"/>
              </a:rPr>
              <a:t>Melakukan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lebih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banyak</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riset</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pengguna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untuk</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menentukan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kebutuhan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baru</a:t>
            </a:r>
            <a:r>
              <a:rPr lang="en-ID" sz="1200" dirty="0">
                <a:solidFill>
                  <a:srgbClr val="5F6368"/>
                </a:solidFill>
                <a:latin typeface="Open Sans"/>
                <a:ea typeface="Open Sans"/>
                <a:cs typeface="Open Sans"/>
                <a:sym typeface="Open Sans"/>
              </a:rPr>
              <a:t>.</a:t>
            </a: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457" name="Google Shape;457;p74"/>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4"/>
          <p:cNvSpPr txBox="1"/>
          <p:nvPr/>
        </p:nvSpPr>
        <p:spPr>
          <a:xfrm>
            <a:off x="60265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a:solidFill>
                  <a:srgbClr val="5F6368"/>
                </a:solidFill>
                <a:latin typeface="Open Sans"/>
                <a:ea typeface="Open Sans"/>
                <a:cs typeface="Open Sans"/>
                <a:sym typeface="Open Sans"/>
              </a:rPr>
              <a:t>Melengkapi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desain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halaman</a:t>
            </a:r>
            <a:r>
              <a:rPr lang="en-US" sz="1200" dirty="0">
                <a:solidFill>
                  <a:srgbClr val="5F6368"/>
                </a:solidFill>
                <a:latin typeface="Open Sans"/>
                <a:ea typeface="Open Sans"/>
                <a:cs typeface="Open Sans"/>
                <a:sym typeface="Open Sans"/>
              </a:rPr>
              <a:t> yang lain </a:t>
            </a:r>
            <a:r>
              <a:rPr lang="en-US" sz="1200" dirty="0" err="1">
                <a:solidFill>
                  <a:srgbClr val="5F6368"/>
                </a:solidFill>
                <a:latin typeface="Open Sans"/>
                <a:ea typeface="Open Sans"/>
                <a:cs typeface="Open Sans"/>
                <a:sym typeface="Open Sans"/>
              </a:rPr>
              <a:t>serta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menambahkkan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desain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untuk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halaman</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ada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apabila</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diperlukan</a:t>
            </a:r>
            <a:r>
              <a:rPr lang="en-US" sz="1200" dirty="0">
                <a:solidFill>
                  <a:srgbClr val="5F6368"/>
                </a:solidFill>
                <a:latin typeface="Open Sans"/>
                <a:ea typeface="Open Sans"/>
                <a:cs typeface="Open Sans"/>
                <a:sym typeface="Open Sans"/>
              </a:rPr>
              <a:t>.</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459" name="Google Shape;459;p74"/>
          <p:cNvSpPr/>
          <p:nvPr/>
        </p:nvSpPr>
        <p:spPr>
          <a:xfrm>
            <a:off x="14791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60" name="Google Shape;460;p74"/>
          <p:cNvSpPr/>
          <p:nvPr/>
        </p:nvSpPr>
        <p:spPr>
          <a:xfrm>
            <a:off x="41367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61" name="Google Shape;461;p74"/>
          <p:cNvSpPr/>
          <p:nvPr/>
        </p:nvSpPr>
        <p:spPr>
          <a:xfrm>
            <a:off x="67943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5"/>
          <p:cNvSpPr txBox="1"/>
          <p:nvPr/>
        </p:nvSpPr>
        <p:spPr>
          <a:xfrm>
            <a:off x="517675" y="4481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67" name="Google Shape;467;p7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5"/>
          <p:cNvSpPr txBox="1"/>
          <p:nvPr/>
        </p:nvSpPr>
        <p:spPr>
          <a:xfrm>
            <a:off x="919075" y="2461800"/>
            <a:ext cx="71361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D" sz="1200" dirty="0" err="1">
                <a:solidFill>
                  <a:srgbClr val="5F6368"/>
                </a:solidFill>
                <a:latin typeface="Open Sans"/>
                <a:ea typeface="Open Sans"/>
                <a:cs typeface="Open Sans"/>
                <a:sym typeface="Open Sans"/>
              </a:rPr>
              <a:t>Terima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kasih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banyak</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atas</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waktu</a:t>
            </a:r>
            <a:r>
              <a:rPr lang="en-ID" sz="1200" dirty="0">
                <a:solidFill>
                  <a:srgbClr val="5F6368"/>
                </a:solidFill>
                <a:latin typeface="Open Sans"/>
                <a:ea typeface="Open Sans"/>
                <a:cs typeface="Open Sans"/>
                <a:sym typeface="Open Sans"/>
              </a:rPr>
              <a:t> Anda </a:t>
            </a:r>
            <a:r>
              <a:rPr lang="en-ID" sz="1200" dirty="0" err="1">
                <a:solidFill>
                  <a:srgbClr val="5F6368"/>
                </a:solidFill>
                <a:latin typeface="Open Sans"/>
                <a:ea typeface="Open Sans"/>
                <a:cs typeface="Open Sans"/>
                <a:sym typeface="Open Sans"/>
              </a:rPr>
              <a:t>melihat</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hasil</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karya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saya</a:t>
            </a:r>
            <a:r>
              <a:rPr lang="en-ID" sz="1200" dirty="0">
                <a:solidFill>
                  <a:srgbClr val="5F6368"/>
                </a:solidFill>
                <a:latin typeface="Open Sans"/>
                <a:ea typeface="Open Sans"/>
                <a:cs typeface="Open Sans"/>
                <a:sym typeface="Open Sans"/>
              </a:rPr>
              <a:t> di </a:t>
            </a:r>
            <a:r>
              <a:rPr lang="en-ID" sz="1200" dirty="0" err="1">
                <a:solidFill>
                  <a:srgbClr val="5F6368"/>
                </a:solidFill>
                <a:latin typeface="Open Sans"/>
                <a:ea typeface="Open Sans"/>
                <a:cs typeface="Open Sans"/>
                <a:sym typeface="Open Sans"/>
              </a:rPr>
              <a:t>aplikasi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Warung</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Seblak</a:t>
            </a:r>
            <a:r>
              <a:rPr lang="en-ID" sz="1200" dirty="0">
                <a:solidFill>
                  <a:srgbClr val="5F6368"/>
                </a:solidFill>
                <a:latin typeface="Open Sans"/>
                <a:ea typeface="Open Sans"/>
                <a:cs typeface="Open Sans"/>
                <a:sym typeface="Open Sans"/>
              </a:rPr>
              <a:t>. Jika Anda </a:t>
            </a:r>
            <a:r>
              <a:rPr lang="en-ID" sz="1200" dirty="0" err="1">
                <a:solidFill>
                  <a:srgbClr val="5F6368"/>
                </a:solidFill>
                <a:latin typeface="Open Sans"/>
                <a:ea typeface="Open Sans"/>
                <a:cs typeface="Open Sans"/>
                <a:sym typeface="Open Sans"/>
              </a:rPr>
              <a:t>ingin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lihat</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lebih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lanjut</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atau</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hubungi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informasi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kontak</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saya</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disediakan</a:t>
            </a:r>
            <a:r>
              <a:rPr lang="en-ID" sz="1200" dirty="0">
                <a:solidFill>
                  <a:srgbClr val="5F6368"/>
                </a:solidFill>
                <a:latin typeface="Open Sans"/>
                <a:ea typeface="Open Sans"/>
                <a:cs typeface="Open Sans"/>
                <a:sym typeface="Open Sans"/>
              </a:rPr>
              <a:t> di </a:t>
            </a:r>
            <a:r>
              <a:rPr lang="en-ID" sz="1200" dirty="0" err="1">
                <a:solidFill>
                  <a:srgbClr val="5F6368"/>
                </a:solidFill>
                <a:latin typeface="Open Sans"/>
                <a:ea typeface="Open Sans"/>
                <a:cs typeface="Open Sans"/>
                <a:sym typeface="Open Sans"/>
              </a:rPr>
              <a:t>bawah</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ini</a:t>
            </a:r>
            <a:r>
              <a:rPr lang="en-ID" sz="1200" dirty="0">
                <a:solidFill>
                  <a:srgbClr val="5F6368"/>
                </a:solidFill>
                <a:latin typeface="Open Sans"/>
                <a:ea typeface="Open Sans"/>
                <a:cs typeface="Open Sans"/>
                <a:sym typeface="Open Sans"/>
              </a:rPr>
              <a:t>.</a:t>
            </a:r>
          </a:p>
          <a:p>
            <a:pPr marL="0" lvl="0" indent="0" algn="ctr" rtl="0">
              <a:lnSpc>
                <a:spcPct val="115000"/>
              </a:lnSpc>
              <a:spcBef>
                <a:spcPts val="0"/>
              </a:spcBef>
              <a:spcAft>
                <a:spcPts val="0"/>
              </a:spcAft>
              <a:buClr>
                <a:schemeClr val="dk1"/>
              </a:buClr>
              <a:buSzPts val="1100"/>
              <a:buFont typeface="Arial"/>
              <a:buNone/>
            </a:pPr>
            <a:endParaRPr lang="en-ID"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ID" sz="1200" b="1" dirty="0">
                <a:solidFill>
                  <a:srgbClr val="5F6368"/>
                </a:solidFill>
                <a:latin typeface="Open Sans"/>
                <a:ea typeface="Open Sans"/>
                <a:cs typeface="Open Sans"/>
                <a:sym typeface="Open Sans"/>
              </a:rPr>
              <a:t>Email</a:t>
            </a:r>
            <a:r>
              <a:rPr lang="en-ID" sz="1200" dirty="0">
                <a:solidFill>
                  <a:srgbClr val="5F6368"/>
                </a:solidFill>
                <a:latin typeface="Open Sans"/>
                <a:ea typeface="Open Sans"/>
                <a:cs typeface="Open Sans"/>
                <a:sym typeface="Open Sans"/>
              </a:rPr>
              <a:t>: </a:t>
            </a:r>
            <a:r>
              <a:rPr lang="en-ID" sz="1200" dirty="0">
                <a:solidFill>
                  <a:srgbClr val="5F6368"/>
                </a:solidFill>
                <a:latin typeface="Open Sans"/>
                <a:ea typeface="Open Sans"/>
                <a:cs typeface="Open Sans"/>
                <a:sym typeface="Open Sans"/>
                <a:hlinkClick r:id="rId3"/>
              </a:rPr>
              <a:t>rahmatrizki089@gmail.com</a:t>
            </a:r>
            <a:endParaRPr lang="en-ID" sz="1200" dirty="0">
              <a:solidFill>
                <a:srgbClr val="5F6368"/>
              </a:solidFill>
              <a:latin typeface="Open Sans"/>
              <a:ea typeface="Open Sans"/>
              <a:cs typeface="Open Sans"/>
              <a:sym typeface="Open Sans"/>
            </a:endParaRPr>
          </a:p>
        </p:txBody>
      </p:sp>
      <p:sp>
        <p:nvSpPr>
          <p:cNvPr id="469" name="Google Shape;469;p75"/>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5"/>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4"/>
        <p:cNvGrpSpPr/>
        <p:nvPr/>
      </p:nvGrpSpPr>
      <p:grpSpPr>
        <a:xfrm>
          <a:off x="0" y="0"/>
          <a:ext cx="0" cy="0"/>
          <a:chOff x="0" y="0"/>
          <a:chExt cx="0" cy="0"/>
        </a:xfrm>
      </p:grpSpPr>
      <p:sp>
        <p:nvSpPr>
          <p:cNvPr id="475" name="Google Shape;475;p76"/>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4"/>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Posisi: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D" sz="1200" dirty="0">
                <a:solidFill>
                  <a:srgbClr val="5F6368"/>
                </a:solidFill>
                <a:latin typeface="Open Sans"/>
                <a:ea typeface="Open Sans"/>
                <a:cs typeface="Open Sans"/>
                <a:sym typeface="Open Sans"/>
              </a:rPr>
              <a:t>UX designer yang </a:t>
            </a:r>
            <a:r>
              <a:rPr lang="en-ID" sz="1200" dirty="0" err="1">
                <a:solidFill>
                  <a:srgbClr val="5F6368"/>
                </a:solidFill>
                <a:latin typeface="Open Sans"/>
                <a:ea typeface="Open Sans"/>
                <a:cs typeface="Open Sans"/>
                <a:sym typeface="Open Sans"/>
              </a:rPr>
              <a:t>mendesain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aplikasi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mulai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dari</a:t>
            </a:r>
            <a:r>
              <a:rPr lang="en-ID" sz="1200" dirty="0">
                <a:solidFill>
                  <a:srgbClr val="5F6368"/>
                </a:solidFill>
                <a:latin typeface="Open Sans"/>
                <a:ea typeface="Open Sans"/>
                <a:cs typeface="Open Sans"/>
                <a:sym typeface="Open Sans"/>
              </a:rPr>
              <a:t> home </a:t>
            </a:r>
            <a:r>
              <a:rPr lang="en-ID" sz="1200" dirty="0" err="1">
                <a:solidFill>
                  <a:srgbClr val="5F6368"/>
                </a:solidFill>
                <a:latin typeface="Open Sans"/>
                <a:ea typeface="Open Sans"/>
                <a:cs typeface="Open Sans"/>
                <a:sym typeface="Open Sans"/>
              </a:rPr>
              <a:t>sampai</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pemesanan</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sukses</a:t>
            </a:r>
            <a:r>
              <a:rPr lang="en-ID" sz="1200" dirty="0">
                <a:solidFill>
                  <a:srgbClr val="5F6368"/>
                </a:solidFill>
                <a:latin typeface="Open Sans"/>
                <a:ea typeface="Open Sans"/>
                <a:cs typeface="Open Sans"/>
                <a:sym typeface="Open Sans"/>
              </a:rPr>
              <a:t>.</a:t>
            </a:r>
            <a:endParaRPr sz="1200" b="1" dirty="0">
              <a:solidFill>
                <a:srgbClr val="4285F4"/>
              </a:solidFill>
              <a:latin typeface="Open Sans"/>
              <a:ea typeface="Open Sans"/>
              <a:cs typeface="Open Sans"/>
              <a:sym typeface="Open Sans"/>
            </a:endParaRPr>
          </a:p>
        </p:txBody>
      </p:sp>
      <p:sp>
        <p:nvSpPr>
          <p:cNvPr id="170" name="Google Shape;170;p4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1" name="Google Shape;171;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2" name="Google Shape;172;p44"/>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Tanggung Jawab: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D" sz="1200" dirty="0">
                <a:solidFill>
                  <a:srgbClr val="5F6368"/>
                </a:solidFill>
                <a:latin typeface="Open Sans"/>
                <a:ea typeface="Open Sans"/>
                <a:cs typeface="Open Sans"/>
                <a:sym typeface="Open Sans"/>
              </a:rPr>
              <a:t>User research, </a:t>
            </a:r>
            <a:r>
              <a:rPr lang="en-ID" sz="1200" dirty="0" err="1">
                <a:solidFill>
                  <a:srgbClr val="5F6368"/>
                </a:solidFill>
                <a:latin typeface="Open Sans"/>
                <a:ea typeface="Open Sans"/>
                <a:cs typeface="Open Sans"/>
                <a:sym typeface="Open Sans"/>
              </a:rPr>
              <a:t>membuat</a:t>
            </a:r>
            <a:r>
              <a:rPr lang="en-ID" sz="1200" dirty="0">
                <a:solidFill>
                  <a:srgbClr val="5F6368"/>
                </a:solidFill>
                <a:latin typeface="Open Sans"/>
                <a:ea typeface="Open Sans"/>
                <a:cs typeface="Open Sans"/>
                <a:sym typeface="Open Sans"/>
              </a:rPr>
              <a:t> wireframe, </a:t>
            </a:r>
            <a:r>
              <a:rPr lang="en-ID" sz="1200" dirty="0" err="1">
                <a:solidFill>
                  <a:srgbClr val="5F6368"/>
                </a:solidFill>
                <a:latin typeface="Open Sans"/>
                <a:ea typeface="Open Sans"/>
                <a:cs typeface="Open Sans"/>
                <a:sym typeface="Open Sans"/>
              </a:rPr>
              <a:t>membuat</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mockup</a:t>
            </a:r>
            <a:r>
              <a:rPr lang="en-ID" sz="1200" dirty="0">
                <a:solidFill>
                  <a:srgbClr val="5F6368"/>
                </a:solidFill>
                <a:latin typeface="Open Sans"/>
                <a:ea typeface="Open Sans"/>
                <a:cs typeface="Open Sans"/>
                <a:sym typeface="Open Sans"/>
              </a:rPr>
              <a:t>, </a:t>
            </a:r>
            <a:r>
              <a:rPr lang="en-ID" sz="1200" dirty="0" err="1">
                <a:solidFill>
                  <a:srgbClr val="5F6368"/>
                </a:solidFill>
                <a:latin typeface="Open Sans"/>
                <a:ea typeface="Open Sans"/>
                <a:cs typeface="Open Sans"/>
                <a:sym typeface="Open Sans"/>
              </a:rPr>
              <a:t>membuat</a:t>
            </a:r>
            <a:r>
              <a:rPr lang="en-ID" sz="1200" dirty="0">
                <a:solidFill>
                  <a:srgbClr val="5F6368"/>
                </a:solidFill>
                <a:latin typeface="Open Sans"/>
                <a:ea typeface="Open Sans"/>
                <a:cs typeface="Open Sans"/>
                <a:sym typeface="Open Sans"/>
              </a:rPr>
              <a:t> prototyping, dan </a:t>
            </a:r>
            <a:r>
              <a:rPr lang="en-ID" sz="1200" dirty="0" err="1">
                <a:solidFill>
                  <a:srgbClr val="5F6368"/>
                </a:solidFill>
                <a:latin typeface="Open Sans"/>
                <a:ea typeface="Open Sans"/>
                <a:cs typeface="Open Sans"/>
                <a:sym typeface="Open Sans"/>
              </a:rPr>
              <a:t>melakukan</a:t>
            </a:r>
            <a:r>
              <a:rPr lang="en-ID" sz="1200" dirty="0">
                <a:solidFill>
                  <a:srgbClr val="5F6368"/>
                </a:solidFill>
                <a:latin typeface="Open Sans"/>
                <a:ea typeface="Open Sans"/>
                <a:cs typeface="Open Sans"/>
                <a:sym typeface="Open Sans"/>
              </a:rPr>
              <a:t> Usability Study.</a:t>
            </a:r>
            <a:endParaRPr sz="1200" b="1" dirty="0">
              <a:solidFill>
                <a:srgbClr val="4285F4"/>
              </a:solidFill>
              <a:latin typeface="Open Sans"/>
              <a:ea typeface="Open Sans"/>
              <a:cs typeface="Open Sans"/>
              <a:sym typeface="Open Sans"/>
            </a:endParaRPr>
          </a:p>
        </p:txBody>
      </p:sp>
      <p:sp>
        <p:nvSpPr>
          <p:cNvPr id="173" name="Google Shape;173;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4" name="Google Shape;174;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5" name="Google Shape;175;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79"/>
        <p:cNvGrpSpPr/>
        <p:nvPr/>
      </p:nvGrpSpPr>
      <p:grpSpPr>
        <a:xfrm>
          <a:off x="0" y="0"/>
          <a:ext cx="0" cy="0"/>
          <a:chOff x="0" y="0"/>
          <a:chExt cx="0" cy="0"/>
        </a:xfrm>
      </p:grpSpPr>
      <p:sp>
        <p:nvSpPr>
          <p:cNvPr id="180" name="Google Shape;180;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1" name="Google Shape;181;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2" name="Google Shape;182;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6"/>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89" name="Google Shape;189;p46"/>
          <p:cNvSpPr txBox="1"/>
          <p:nvPr/>
        </p:nvSpPr>
        <p:spPr>
          <a:xfrm>
            <a:off x="919075" y="2461800"/>
            <a:ext cx="71361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“Saya telah melakukan survei terhadap para pecinta seblak untuk mengetahui kebiasaan, kebutuhan, dan masalah mereka ketika memesan seblak secara online. Berdasarkan hasil survei, sebagian besar dari mereka menggunakan aplikasi pemesanan umum yang tidak dikhususkan untuk memesan seblak seperti GoFood/GrabFood. Hal ini karena pada aplikasi tersebut terdapat promo dan sudah terbiasa menggunakan aplikasi tersebut. Namun, karena ini adalah aplikasi umum, mereka tidak bisa membuat kustomisasi saat memesan seblak, terutama kustomisasi khusus untuk bagian topping tambahan”</a:t>
            </a:r>
            <a:br>
              <a:rPr lang="en" sz="1200" dirty="0">
                <a:solidFill>
                  <a:srgbClr val="5F6368"/>
                </a:solidFill>
                <a:latin typeface="Open Sans"/>
                <a:ea typeface="Open Sans"/>
                <a:cs typeface="Open Sans"/>
                <a:sym typeface="Open Sans"/>
              </a:rPr>
            </a:br>
            <a:endParaRPr lang="en"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hlinkClick r:id="rId3"/>
              </a:rPr>
              <a:t>Hasil Survey</a:t>
            </a:r>
            <a:endParaRPr sz="1200" b="1" dirty="0">
              <a:solidFill>
                <a:srgbClr val="1967D2"/>
              </a:solidFill>
              <a:latin typeface="Open Sans"/>
              <a:ea typeface="Open Sans"/>
              <a:cs typeface="Open Sans"/>
              <a:sym typeface="Open Sans"/>
            </a:endParaRPr>
          </a:p>
        </p:txBody>
      </p:sp>
      <p:sp>
        <p:nvSpPr>
          <p:cNvPr id="190" name="Google Shape;190;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7"/>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97" name="Google Shape;197;p47"/>
          <p:cNvSpPr txBox="1"/>
          <p:nvPr/>
        </p:nvSpPr>
        <p:spPr>
          <a:xfrm>
            <a:off x="1201208" y="204429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Tata Letak Menu</a:t>
            </a:r>
            <a:endParaRPr dirty="0">
              <a:solidFill>
                <a:srgbClr val="F43F5E"/>
              </a:solidFill>
              <a:latin typeface="Open Sans SemiBold"/>
              <a:ea typeface="Open Sans SemiBold"/>
              <a:cs typeface="Open Sans SemiBold"/>
              <a:sym typeface="Open Sans SemiBold"/>
            </a:endParaRPr>
          </a:p>
        </p:txBody>
      </p:sp>
      <p:sp>
        <p:nvSpPr>
          <p:cNvPr id="198" name="Google Shape;198;p47"/>
          <p:cNvSpPr txBox="1"/>
          <p:nvPr/>
        </p:nvSpPr>
        <p:spPr>
          <a:xfrm>
            <a:off x="1204835" y="2563333"/>
            <a:ext cx="18726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Kesusahan mencari menu, sehingga harus meng-scroll kebawah untuk menemukannya</a:t>
            </a:r>
            <a:endParaRPr sz="1200" dirty="0"/>
          </a:p>
        </p:txBody>
      </p:sp>
      <p:sp>
        <p:nvSpPr>
          <p:cNvPr id="199" name="Google Shape;199;p47"/>
          <p:cNvSpPr txBox="1"/>
          <p:nvPr/>
        </p:nvSpPr>
        <p:spPr>
          <a:xfrm>
            <a:off x="3519018" y="2044290"/>
            <a:ext cx="2105964"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Catatan/Note Pesanan</a:t>
            </a:r>
            <a:endParaRPr dirty="0">
              <a:solidFill>
                <a:srgbClr val="F43F5E"/>
              </a:solidFill>
              <a:latin typeface="Open Sans SemiBold"/>
              <a:ea typeface="Open Sans SemiBold"/>
              <a:cs typeface="Open Sans SemiBold"/>
              <a:sym typeface="Open Sans SemiBold"/>
            </a:endParaRPr>
          </a:p>
        </p:txBody>
      </p:sp>
      <p:sp>
        <p:nvSpPr>
          <p:cNvPr id="200" name="Google Shape;200;p47"/>
          <p:cNvSpPr txBox="1"/>
          <p:nvPr/>
        </p:nvSpPr>
        <p:spPr>
          <a:xfrm>
            <a:off x="3635700" y="2563333"/>
            <a:ext cx="18726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a:solidFill>
                  <a:srgbClr val="5F6368"/>
                </a:solidFill>
                <a:latin typeface="Open Sans"/>
                <a:ea typeface="Open Sans"/>
                <a:cs typeface="Open Sans"/>
                <a:sym typeface="Open Sans"/>
              </a:rPr>
              <a:t>Terkadang</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catatan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pemesanan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terlupakan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atau</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pesanan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tidak</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sesuai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catatan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pemesanan</a:t>
            </a:r>
            <a:r>
              <a:rPr lang="en-US" sz="1200" dirty="0">
                <a:solidFill>
                  <a:srgbClr val="5F6368"/>
                </a:solidFill>
                <a:latin typeface="Open Sans"/>
                <a:ea typeface="Open Sans"/>
                <a:cs typeface="Open Sans"/>
                <a:sym typeface="Open Sans"/>
              </a:rPr>
              <a:t> yang </a:t>
            </a:r>
            <a:r>
              <a:rPr lang="en-US" sz="1200" dirty="0" err="1">
                <a:solidFill>
                  <a:srgbClr val="5F6368"/>
                </a:solidFill>
                <a:latin typeface="Open Sans"/>
                <a:ea typeface="Open Sans"/>
                <a:cs typeface="Open Sans"/>
                <a:sym typeface="Open Sans"/>
              </a:rPr>
              <a:t>ada</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01" name="Google Shape;201;p47"/>
          <p:cNvSpPr txBox="1"/>
          <p:nvPr/>
        </p:nvSpPr>
        <p:spPr>
          <a:xfrm>
            <a:off x="6275052" y="2044291"/>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43F5E"/>
                </a:solidFill>
                <a:latin typeface="Open Sans SemiBold"/>
                <a:ea typeface="Open Sans SemiBold"/>
                <a:cs typeface="Open Sans SemiBold"/>
                <a:sym typeface="Open Sans SemiBold"/>
              </a:rPr>
              <a:t>Kustomisasi</a:t>
            </a:r>
            <a:endParaRPr dirty="0">
              <a:solidFill>
                <a:srgbClr val="F43F5E"/>
              </a:solidFill>
              <a:latin typeface="Open Sans SemiBold"/>
              <a:ea typeface="Open Sans SemiBold"/>
              <a:cs typeface="Open Sans SemiBold"/>
              <a:sym typeface="Open Sans SemiBold"/>
            </a:endParaRPr>
          </a:p>
        </p:txBody>
      </p:sp>
      <p:sp>
        <p:nvSpPr>
          <p:cNvPr id="202" name="Google Shape;202;p47"/>
          <p:cNvSpPr txBox="1"/>
          <p:nvPr/>
        </p:nvSpPr>
        <p:spPr>
          <a:xfrm>
            <a:off x="5879374" y="2557917"/>
            <a:ext cx="2662114"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a:solidFill>
                  <a:srgbClr val="5F6368"/>
                </a:solidFill>
                <a:latin typeface="Open Sans"/>
                <a:ea typeface="Open Sans"/>
                <a:cs typeface="Open Sans"/>
                <a:sym typeface="Open Sans"/>
              </a:rPr>
              <a:t>Kesusahan</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dalam</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hal</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kustomisasi</a:t>
            </a:r>
            <a:r>
              <a:rPr lang="en-US" sz="1200" dirty="0">
                <a:solidFill>
                  <a:srgbClr val="5F6368"/>
                </a:solidFill>
                <a:latin typeface="Open Sans"/>
                <a:ea typeface="Open Sans"/>
                <a:cs typeface="Open Sans"/>
                <a:sym typeface="Open Sans"/>
              </a:rPr>
              <a:t> </a:t>
            </a:r>
            <a:r>
              <a:rPr lang="en-US" sz="1200" dirty="0" err="1">
                <a:solidFill>
                  <a:srgbClr val="5F6368"/>
                </a:solidFill>
                <a:latin typeface="Open Sans"/>
                <a:ea typeface="Open Sans"/>
                <a:cs typeface="Open Sans"/>
                <a:sym typeface="Open Sans"/>
              </a:rPr>
              <a:t>seperti</a:t>
            </a:r>
            <a:r>
              <a:rPr lang="en-US" sz="1200" dirty="0">
                <a:solidFill>
                  <a:srgbClr val="5F6368"/>
                </a:solidFill>
                <a:latin typeface="Open Sans"/>
                <a:ea typeface="Open Sans"/>
                <a:cs typeface="Open Sans"/>
                <a:sym typeface="Open Sans"/>
              </a:rPr>
              <a:t> topping </a:t>
            </a:r>
            <a:r>
              <a:rPr lang="en-US" sz="1200" dirty="0" err="1">
                <a:solidFill>
                  <a:srgbClr val="5F6368"/>
                </a:solidFill>
                <a:latin typeface="Open Sans"/>
                <a:ea typeface="Open Sans"/>
                <a:cs typeface="Open Sans"/>
                <a:sym typeface="Open Sans"/>
              </a:rPr>
              <a:t>dipisah</a:t>
            </a:r>
            <a:r>
              <a:rPr lang="en-US" sz="1200" dirty="0">
                <a:solidFill>
                  <a:srgbClr val="5F6368"/>
                </a:solidFill>
                <a:latin typeface="Open Sans"/>
                <a:ea typeface="Open Sans"/>
                <a:cs typeface="Open Sans"/>
                <a:sym typeface="Open Sans"/>
              </a:rPr>
              <a:t>/</a:t>
            </a:r>
            <a:r>
              <a:rPr lang="en-US" sz="1200" dirty="0" err="1">
                <a:solidFill>
                  <a:srgbClr val="5F6368"/>
                </a:solidFill>
                <a:latin typeface="Open Sans"/>
                <a:ea typeface="Open Sans"/>
                <a:cs typeface="Open Sans"/>
                <a:sym typeface="Open Sans"/>
              </a:rPr>
              <a:t>tidak</a:t>
            </a:r>
            <a:r>
              <a:rPr lang="en-US" sz="1200" dirty="0">
                <a:solidFill>
                  <a:srgbClr val="5F6368"/>
                </a:solidFill>
                <a:latin typeface="Open Sans"/>
                <a:ea typeface="Open Sans"/>
                <a:cs typeface="Open Sans"/>
                <a:sym typeface="Open Sans"/>
              </a:rPr>
              <a:t>, </a:t>
            </a:r>
            <a:endParaRPr sz="1200" dirty="0">
              <a:solidFill>
                <a:srgbClr val="5F6368"/>
              </a:solidFill>
              <a:latin typeface="Open Sans"/>
              <a:ea typeface="Open Sans"/>
              <a:cs typeface="Open Sans"/>
              <a:sym typeface="Open Sans"/>
            </a:endParaRPr>
          </a:p>
        </p:txBody>
      </p:sp>
      <p:sp>
        <p:nvSpPr>
          <p:cNvPr id="205" name="Google Shape;205;p47"/>
          <p:cNvSpPr/>
          <p:nvPr/>
        </p:nvSpPr>
        <p:spPr>
          <a:xfrm>
            <a:off x="1881779" y="1417563"/>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206" name="Google Shape;206;p47"/>
          <p:cNvSpPr/>
          <p:nvPr/>
        </p:nvSpPr>
        <p:spPr>
          <a:xfrm>
            <a:off x="4315350" y="1417563"/>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07" name="Google Shape;207;p47"/>
          <p:cNvSpPr/>
          <p:nvPr/>
        </p:nvSpPr>
        <p:spPr>
          <a:xfrm>
            <a:off x="6953781" y="1417563"/>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8"/>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Windy</a:t>
            </a:r>
            <a:endParaRPr sz="2400" b="1"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A88C32B3-3F44-4018-8DDC-B09B0F3DF363}"/>
              </a:ext>
            </a:extLst>
          </p:cNvPr>
          <p:cNvPicPr>
            <a:picLocks noChangeAspect="1"/>
          </p:cNvPicPr>
          <p:nvPr/>
        </p:nvPicPr>
        <p:blipFill>
          <a:blip r:embed="rId3"/>
          <a:stretch>
            <a:fillRect/>
          </a:stretch>
        </p:blipFill>
        <p:spPr>
          <a:xfrm>
            <a:off x="1023875" y="920130"/>
            <a:ext cx="7096249" cy="3991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9"/>
          <p:cNvSpPr txBox="1"/>
          <p:nvPr/>
        </p:nvSpPr>
        <p:spPr>
          <a:xfrm>
            <a:off x="517675" y="4481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Story: </a:t>
            </a:r>
            <a:r>
              <a:rPr lang="en" sz="2400" b="1" dirty="0">
                <a:solidFill>
                  <a:srgbClr val="5F6368"/>
                </a:solidFill>
                <a:latin typeface="Open Sans"/>
                <a:ea typeface="Open Sans"/>
                <a:cs typeface="Open Sans"/>
                <a:sym typeface="Open Sans"/>
              </a:rPr>
              <a:t>Windy</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8586E77-2E32-4239-A3F1-71B04DC2FEDF}"/>
              </a:ext>
            </a:extLst>
          </p:cNvPr>
          <p:cNvPicPr>
            <a:picLocks noChangeAspect="1"/>
          </p:cNvPicPr>
          <p:nvPr/>
        </p:nvPicPr>
        <p:blipFill rotWithShape="1">
          <a:blip r:embed="rId3"/>
          <a:srcRect t="8177" b="16330"/>
          <a:stretch/>
        </p:blipFill>
        <p:spPr>
          <a:xfrm>
            <a:off x="413470" y="1098697"/>
            <a:ext cx="8317060" cy="353285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TotalTime>
  <Words>1384</Words>
  <Application>Microsoft Office PowerPoint</Application>
  <PresentationFormat>On-screen Show (16:9)</PresentationFormat>
  <Paragraphs>160</Paragraphs>
  <Slides>38</Slides>
  <Notes>38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Google Sans Medium</vt:lpstr>
      <vt:lpstr>Calibri</vt:lpstr>
      <vt:lpstr>Open Sans SemiBold</vt:lpstr>
      <vt:lpstr>Open Sans</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Rahmat Rizki</cp:lastModifiedBy>
  <cp:revision>58</cp:revision>
  <dcterms:modified xsi:type="dcterms:W3CDTF">2023-09-18T05:41:17Z</dcterms:modified>
</cp:coreProperties>
</file>